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94" r:id="rId2"/>
    <p:sldId id="297" r:id="rId3"/>
    <p:sldId id="298" r:id="rId4"/>
    <p:sldId id="299" r:id="rId5"/>
    <p:sldId id="295" r:id="rId6"/>
    <p:sldId id="267" r:id="rId7"/>
    <p:sldId id="310" r:id="rId8"/>
    <p:sldId id="300" r:id="rId9"/>
    <p:sldId id="256" r:id="rId10"/>
    <p:sldId id="315" r:id="rId11"/>
    <p:sldId id="311" r:id="rId12"/>
    <p:sldId id="313" r:id="rId13"/>
    <p:sldId id="312" r:id="rId14"/>
    <p:sldId id="271" r:id="rId15"/>
    <p:sldId id="301" r:id="rId16"/>
    <p:sldId id="289" r:id="rId17"/>
    <p:sldId id="284" r:id="rId18"/>
    <p:sldId id="305" r:id="rId19"/>
    <p:sldId id="314" r:id="rId20"/>
    <p:sldId id="316" r:id="rId21"/>
    <p:sldId id="317" r:id="rId22"/>
    <p:sldId id="293" r:id="rId23"/>
  </p:sldIdLst>
  <p:sldSz cx="9144000" cy="6858000" type="overhead"/>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75"/>
    <p:restoredTop sz="94626"/>
  </p:normalViewPr>
  <p:slideViewPr>
    <p:cSldViewPr snapToGrid="0" snapToObjects="1">
      <p:cViewPr varScale="1">
        <p:scale>
          <a:sx n="95" d="100"/>
          <a:sy n="95" d="100"/>
        </p:scale>
        <p:origin x="768" y="78"/>
      </p:cViewPr>
      <p:guideLst>
        <p:guide orient="horz" pos="3696"/>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410E4F-55D3-114F-81B3-D726952D35A3}" type="datetimeFigureOut">
              <a:rPr lang="en-US" smtClean="0"/>
              <a:t>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8261CA-AFE0-734E-9FA4-AB92A127F48A}" type="slidenum">
              <a:rPr lang="en-US" smtClean="0"/>
              <a:t>‹#›</a:t>
            </a:fld>
            <a:endParaRPr lang="en-US"/>
          </a:p>
        </p:txBody>
      </p:sp>
    </p:spTree>
    <p:extLst>
      <p:ext uri="{BB962C8B-B14F-4D97-AF65-F5344CB8AC3E}">
        <p14:creationId xmlns:p14="http://schemas.microsoft.com/office/powerpoint/2010/main" val="521687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10E4F-55D3-114F-81B3-D726952D35A3}" type="datetimeFigureOut">
              <a:rPr lang="en-US" smtClean="0"/>
              <a:t>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8261CA-AFE0-734E-9FA4-AB92A127F48A}" type="slidenum">
              <a:rPr lang="en-US" smtClean="0"/>
              <a:t>‹#›</a:t>
            </a:fld>
            <a:endParaRPr lang="en-US"/>
          </a:p>
        </p:txBody>
      </p:sp>
    </p:spTree>
    <p:extLst>
      <p:ext uri="{BB962C8B-B14F-4D97-AF65-F5344CB8AC3E}">
        <p14:creationId xmlns:p14="http://schemas.microsoft.com/office/powerpoint/2010/main" val="685733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10E4F-55D3-114F-81B3-D726952D35A3}" type="datetimeFigureOut">
              <a:rPr lang="en-US" smtClean="0"/>
              <a:t>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8261CA-AFE0-734E-9FA4-AB92A127F48A}" type="slidenum">
              <a:rPr lang="en-US" smtClean="0"/>
              <a:t>‹#›</a:t>
            </a:fld>
            <a:endParaRPr lang="en-US"/>
          </a:p>
        </p:txBody>
      </p:sp>
    </p:spTree>
    <p:extLst>
      <p:ext uri="{BB962C8B-B14F-4D97-AF65-F5344CB8AC3E}">
        <p14:creationId xmlns:p14="http://schemas.microsoft.com/office/powerpoint/2010/main" val="17191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10E4F-55D3-114F-81B3-D726952D35A3}" type="datetimeFigureOut">
              <a:rPr lang="en-US" smtClean="0"/>
              <a:t>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8261CA-AFE0-734E-9FA4-AB92A127F48A}" type="slidenum">
              <a:rPr lang="en-US" smtClean="0"/>
              <a:t>‹#›</a:t>
            </a:fld>
            <a:endParaRPr lang="en-US"/>
          </a:p>
        </p:txBody>
      </p:sp>
    </p:spTree>
    <p:extLst>
      <p:ext uri="{BB962C8B-B14F-4D97-AF65-F5344CB8AC3E}">
        <p14:creationId xmlns:p14="http://schemas.microsoft.com/office/powerpoint/2010/main" val="1965935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10E4F-55D3-114F-81B3-D726952D35A3}" type="datetimeFigureOut">
              <a:rPr lang="en-US" smtClean="0"/>
              <a:t>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8261CA-AFE0-734E-9FA4-AB92A127F48A}" type="slidenum">
              <a:rPr lang="en-US" smtClean="0"/>
              <a:t>‹#›</a:t>
            </a:fld>
            <a:endParaRPr lang="en-US"/>
          </a:p>
        </p:txBody>
      </p:sp>
    </p:spTree>
    <p:extLst>
      <p:ext uri="{BB962C8B-B14F-4D97-AF65-F5344CB8AC3E}">
        <p14:creationId xmlns:p14="http://schemas.microsoft.com/office/powerpoint/2010/main" val="287295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410E4F-55D3-114F-81B3-D726952D35A3}" type="datetimeFigureOut">
              <a:rPr lang="en-US" smtClean="0"/>
              <a:t>4/7/2024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8261CA-AFE0-734E-9FA4-AB92A127F48A}" type="slidenum">
              <a:rPr lang="en-US" smtClean="0"/>
              <a:t>‹#›</a:t>
            </a:fld>
            <a:endParaRPr lang="en-US"/>
          </a:p>
        </p:txBody>
      </p:sp>
    </p:spTree>
    <p:extLst>
      <p:ext uri="{BB962C8B-B14F-4D97-AF65-F5344CB8AC3E}">
        <p14:creationId xmlns:p14="http://schemas.microsoft.com/office/powerpoint/2010/main" val="1026078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410E4F-55D3-114F-81B3-D726952D35A3}" type="datetimeFigureOut">
              <a:rPr lang="en-US" smtClean="0"/>
              <a:t>4/7/2024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8261CA-AFE0-734E-9FA4-AB92A127F48A}" type="slidenum">
              <a:rPr lang="en-US" smtClean="0"/>
              <a:t>‹#›</a:t>
            </a:fld>
            <a:endParaRPr lang="en-US"/>
          </a:p>
        </p:txBody>
      </p:sp>
    </p:spTree>
    <p:extLst>
      <p:ext uri="{BB962C8B-B14F-4D97-AF65-F5344CB8AC3E}">
        <p14:creationId xmlns:p14="http://schemas.microsoft.com/office/powerpoint/2010/main" val="101072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410E4F-55D3-114F-81B3-D726952D35A3}" type="datetimeFigureOut">
              <a:rPr lang="en-US" smtClean="0"/>
              <a:t>4/7/2024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8261CA-AFE0-734E-9FA4-AB92A127F48A}" type="slidenum">
              <a:rPr lang="en-US" smtClean="0"/>
              <a:t>‹#›</a:t>
            </a:fld>
            <a:endParaRPr lang="en-US"/>
          </a:p>
        </p:txBody>
      </p:sp>
    </p:spTree>
    <p:extLst>
      <p:ext uri="{BB962C8B-B14F-4D97-AF65-F5344CB8AC3E}">
        <p14:creationId xmlns:p14="http://schemas.microsoft.com/office/powerpoint/2010/main" val="625208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10E4F-55D3-114F-81B3-D726952D35A3}" type="datetimeFigureOut">
              <a:rPr lang="en-US" smtClean="0"/>
              <a:t>4/7/2024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8261CA-AFE0-734E-9FA4-AB92A127F48A}" type="slidenum">
              <a:rPr lang="en-US" smtClean="0"/>
              <a:t>‹#›</a:t>
            </a:fld>
            <a:endParaRPr lang="en-US"/>
          </a:p>
        </p:txBody>
      </p:sp>
    </p:spTree>
    <p:extLst>
      <p:ext uri="{BB962C8B-B14F-4D97-AF65-F5344CB8AC3E}">
        <p14:creationId xmlns:p14="http://schemas.microsoft.com/office/powerpoint/2010/main" val="236362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410E4F-55D3-114F-81B3-D726952D35A3}" type="datetimeFigureOut">
              <a:rPr lang="en-US" smtClean="0"/>
              <a:t>4/7/2024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8261CA-AFE0-734E-9FA4-AB92A127F48A}" type="slidenum">
              <a:rPr lang="en-US" smtClean="0"/>
              <a:t>‹#›</a:t>
            </a:fld>
            <a:endParaRPr lang="en-US"/>
          </a:p>
        </p:txBody>
      </p:sp>
    </p:spTree>
    <p:extLst>
      <p:ext uri="{BB962C8B-B14F-4D97-AF65-F5344CB8AC3E}">
        <p14:creationId xmlns:p14="http://schemas.microsoft.com/office/powerpoint/2010/main" val="1853576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410E4F-55D3-114F-81B3-D726952D35A3}" type="datetimeFigureOut">
              <a:rPr lang="en-US" smtClean="0"/>
              <a:t>4/7/2024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8261CA-AFE0-734E-9FA4-AB92A127F48A}" type="slidenum">
              <a:rPr lang="en-US" smtClean="0"/>
              <a:t>‹#›</a:t>
            </a:fld>
            <a:endParaRPr lang="en-US"/>
          </a:p>
        </p:txBody>
      </p:sp>
    </p:spTree>
    <p:extLst>
      <p:ext uri="{BB962C8B-B14F-4D97-AF65-F5344CB8AC3E}">
        <p14:creationId xmlns:p14="http://schemas.microsoft.com/office/powerpoint/2010/main" val="1667863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10E4F-55D3-114F-81B3-D726952D35A3}" type="datetimeFigureOut">
              <a:rPr lang="en-US" smtClean="0"/>
              <a:t>4/7/2024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8261CA-AFE0-734E-9FA4-AB92A127F48A}" type="slidenum">
              <a:rPr lang="en-US" smtClean="0"/>
              <a:t>‹#›</a:t>
            </a:fld>
            <a:endParaRPr lang="en-US"/>
          </a:p>
        </p:txBody>
      </p:sp>
    </p:spTree>
    <p:extLst>
      <p:ext uri="{BB962C8B-B14F-4D97-AF65-F5344CB8AC3E}">
        <p14:creationId xmlns:p14="http://schemas.microsoft.com/office/powerpoint/2010/main" val="1313155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2DA56-B245-8810-A71A-C1D354252B75}"/>
              </a:ext>
            </a:extLst>
          </p:cNvPr>
          <p:cNvSpPr txBox="1"/>
          <p:nvPr/>
        </p:nvSpPr>
        <p:spPr>
          <a:xfrm>
            <a:off x="303488" y="667820"/>
            <a:ext cx="8537017" cy="5355312"/>
          </a:xfrm>
          <a:prstGeom prst="rect">
            <a:avLst/>
          </a:prstGeom>
          <a:noFill/>
        </p:spPr>
        <p:txBody>
          <a:bodyPr wrap="none" rtlCol="0">
            <a:spAutoFit/>
          </a:bodyPr>
          <a:lstStyle/>
          <a:p>
            <a:pPr marL="0" marR="0" algn="ctr">
              <a:spcBef>
                <a:spcPts val="0"/>
              </a:spcBef>
              <a:spcAft>
                <a:spcPts val="0"/>
              </a:spcAft>
            </a:pPr>
            <a:r>
              <a:rPr lang="en-US" sz="2800" b="1" dirty="0">
                <a:solidFill>
                  <a:srgbClr val="0432FF"/>
                </a:solidFill>
                <a:effectLst/>
                <a:ea typeface="Times New Roman" panose="02020603050405020304" pitchFamily="18" charset="0"/>
                <a:cs typeface="Arial" panose="020B0604020202020204" pitchFamily="34" charset="0"/>
              </a:rPr>
              <a:t>Recollections of Pittsburgh Diffraction Conferences Past</a:t>
            </a:r>
          </a:p>
          <a:p>
            <a:pPr marL="0" marR="0" algn="ctr">
              <a:spcBef>
                <a:spcPts val="0"/>
              </a:spcBef>
              <a:spcAft>
                <a:spcPts val="0"/>
              </a:spcAft>
            </a:pPr>
            <a:r>
              <a:rPr lang="en-US" sz="2800" b="1" dirty="0">
                <a:solidFill>
                  <a:srgbClr val="0432FF"/>
                </a:solidFill>
                <a:effectLst/>
                <a:ea typeface="Times New Roman" panose="02020603050405020304" pitchFamily="18" charset="0"/>
                <a:cs typeface="Arial" panose="020B0604020202020204" pitchFamily="34" charset="0"/>
              </a:rPr>
              <a:t>1977 – 2023 Part 2</a:t>
            </a:r>
            <a:endParaRPr lang="en-US" sz="2800" dirty="0">
              <a:solidFill>
                <a:srgbClr val="0432FF"/>
              </a:solidFill>
              <a:effectLst/>
              <a:ea typeface="Times New Roman" panose="02020603050405020304" pitchFamily="18" charset="0"/>
            </a:endParaRPr>
          </a:p>
          <a:p>
            <a:pPr marL="0" marR="0" algn="ctr">
              <a:spcBef>
                <a:spcPts val="0"/>
              </a:spcBef>
              <a:spcAft>
                <a:spcPts val="0"/>
              </a:spcAft>
            </a:pPr>
            <a:endParaRPr lang="en-US" sz="1800" dirty="0">
              <a:solidFill>
                <a:srgbClr val="000000"/>
              </a:solidFill>
              <a:effectLst/>
              <a:ea typeface="Times New Roman" panose="02020603050405020304" pitchFamily="18" charset="0"/>
              <a:cs typeface="Arial" panose="020B0604020202020204" pitchFamily="34" charset="0"/>
            </a:endParaRPr>
          </a:p>
          <a:p>
            <a:pPr marL="0" marR="0" algn="ctr">
              <a:spcBef>
                <a:spcPts val="0"/>
              </a:spcBef>
              <a:spcAft>
                <a:spcPts val="0"/>
              </a:spcAft>
            </a:pPr>
            <a:endParaRPr lang="en-US" sz="1800" dirty="0">
              <a:solidFill>
                <a:srgbClr val="000000"/>
              </a:solidFill>
              <a:effectLst/>
              <a:ea typeface="Times New Roman" panose="02020603050405020304" pitchFamily="18" charset="0"/>
              <a:cs typeface="Arial" panose="020B0604020202020204" pitchFamily="34" charset="0"/>
            </a:endParaRPr>
          </a:p>
          <a:p>
            <a:pPr marL="0" marR="0" algn="ctr">
              <a:spcBef>
                <a:spcPts val="0"/>
              </a:spcBef>
              <a:spcAft>
                <a:spcPts val="0"/>
              </a:spcAft>
            </a:pPr>
            <a:endParaRPr lang="en-US" sz="1800" dirty="0">
              <a:solidFill>
                <a:srgbClr val="000000"/>
              </a:solidFill>
              <a:effectLst/>
              <a:ea typeface="Times New Roman" panose="02020603050405020304" pitchFamily="18" charset="0"/>
              <a:cs typeface="Arial" panose="020B0604020202020204" pitchFamily="34" charset="0"/>
            </a:endParaRPr>
          </a:p>
          <a:p>
            <a:pPr marL="0" marR="0" algn="ctr">
              <a:spcBef>
                <a:spcPts val="0"/>
              </a:spcBef>
              <a:spcAft>
                <a:spcPts val="0"/>
              </a:spcAft>
            </a:pPr>
            <a:r>
              <a:rPr lang="en-US" sz="1800" dirty="0">
                <a:solidFill>
                  <a:srgbClr val="000000"/>
                </a:solidFill>
                <a:effectLst/>
                <a:ea typeface="Times New Roman" panose="02020603050405020304" pitchFamily="18" charset="0"/>
                <a:cs typeface="Arial" panose="020B0604020202020204" pitchFamily="34" charset="0"/>
              </a:rPr>
              <a:t>John P. Rose</a:t>
            </a:r>
          </a:p>
          <a:p>
            <a:pPr marL="0" marR="0" algn="ctr">
              <a:spcBef>
                <a:spcPts val="0"/>
              </a:spcBef>
              <a:spcAft>
                <a:spcPts val="0"/>
              </a:spcAft>
            </a:pPr>
            <a:endParaRPr lang="en-US" sz="800" dirty="0">
              <a:solidFill>
                <a:srgbClr val="000000"/>
              </a:solidFill>
              <a:ea typeface="Times New Roman" panose="02020603050405020304" pitchFamily="18" charset="0"/>
              <a:cs typeface="Arial" panose="020B0604020202020204" pitchFamily="34" charset="0"/>
            </a:endParaRPr>
          </a:p>
          <a:p>
            <a:pPr marL="0" marR="0" algn="ctr">
              <a:spcBef>
                <a:spcPts val="0"/>
              </a:spcBef>
              <a:spcAft>
                <a:spcPts val="0"/>
              </a:spcAft>
            </a:pPr>
            <a:r>
              <a:rPr lang="en-US" sz="1800" dirty="0">
                <a:solidFill>
                  <a:srgbClr val="000000"/>
                </a:solidFill>
                <a:effectLst/>
                <a:ea typeface="Times New Roman" panose="02020603050405020304" pitchFamily="18" charset="0"/>
              </a:rPr>
              <a:t>Department of Biochemistry and Molecular Biology</a:t>
            </a:r>
          </a:p>
          <a:p>
            <a:pPr marL="0" marR="0" algn="ctr">
              <a:spcBef>
                <a:spcPts val="0"/>
              </a:spcBef>
              <a:spcAft>
                <a:spcPts val="0"/>
              </a:spcAft>
            </a:pPr>
            <a:endParaRPr lang="en-US" sz="800" dirty="0">
              <a:solidFill>
                <a:srgbClr val="000000"/>
              </a:solidFill>
              <a:ea typeface="Times New Roman" panose="02020603050405020304" pitchFamily="18" charset="0"/>
            </a:endParaRPr>
          </a:p>
          <a:p>
            <a:pPr marL="0" marR="0" algn="ctr">
              <a:spcBef>
                <a:spcPts val="0"/>
              </a:spcBef>
              <a:spcAft>
                <a:spcPts val="0"/>
              </a:spcAft>
            </a:pPr>
            <a:r>
              <a:rPr lang="en-US" sz="1800" dirty="0">
                <a:solidFill>
                  <a:srgbClr val="000000"/>
                </a:solidFill>
                <a:effectLst/>
                <a:ea typeface="Times New Roman" panose="02020603050405020304" pitchFamily="18" charset="0"/>
              </a:rPr>
              <a:t>University of Georgia, Athens, GA</a:t>
            </a:r>
          </a:p>
          <a:p>
            <a:pPr marL="0" marR="0" algn="ctr">
              <a:spcBef>
                <a:spcPts val="0"/>
              </a:spcBef>
              <a:spcAft>
                <a:spcPts val="0"/>
              </a:spcAft>
            </a:pPr>
            <a:endParaRPr lang="en-US" dirty="0">
              <a:solidFill>
                <a:srgbClr val="000000"/>
              </a:solidFill>
              <a:ea typeface="Times New Roman" panose="02020603050405020304" pitchFamily="18" charset="0"/>
            </a:endParaRPr>
          </a:p>
          <a:p>
            <a:pPr marL="0" marR="0" algn="ctr">
              <a:spcBef>
                <a:spcPts val="0"/>
              </a:spcBef>
              <a:spcAft>
                <a:spcPts val="0"/>
              </a:spcAft>
            </a:pPr>
            <a:endParaRPr lang="en-US" dirty="0">
              <a:solidFill>
                <a:srgbClr val="000000"/>
              </a:solidFill>
              <a:ea typeface="Times New Roman" panose="02020603050405020304" pitchFamily="18" charset="0"/>
            </a:endParaRPr>
          </a:p>
          <a:p>
            <a:pPr marL="0" marR="0" algn="ctr">
              <a:spcBef>
                <a:spcPts val="0"/>
              </a:spcBef>
              <a:spcAft>
                <a:spcPts val="0"/>
              </a:spcAft>
            </a:pPr>
            <a:endParaRPr lang="en-US" dirty="0">
              <a:solidFill>
                <a:srgbClr val="000000"/>
              </a:solidFill>
              <a:ea typeface="Times New Roman" panose="02020603050405020304" pitchFamily="18" charset="0"/>
            </a:endParaRPr>
          </a:p>
          <a:p>
            <a:pPr marL="0" marR="0" algn="ctr">
              <a:spcBef>
                <a:spcPts val="0"/>
              </a:spcBef>
              <a:spcAft>
                <a:spcPts val="0"/>
              </a:spcAft>
            </a:pPr>
            <a:r>
              <a:rPr lang="en-US" dirty="0">
                <a:solidFill>
                  <a:srgbClr val="000000"/>
                </a:solidFill>
                <a:ea typeface="Times New Roman" panose="02020603050405020304" pitchFamily="18" charset="0"/>
              </a:rPr>
              <a:t>80</a:t>
            </a:r>
            <a:r>
              <a:rPr lang="en-US" baseline="30000" dirty="0">
                <a:solidFill>
                  <a:srgbClr val="000000"/>
                </a:solidFill>
                <a:ea typeface="Times New Roman" panose="02020603050405020304" pitchFamily="18" charset="0"/>
              </a:rPr>
              <a:t>th</a:t>
            </a:r>
            <a:r>
              <a:rPr lang="en-US" dirty="0">
                <a:solidFill>
                  <a:srgbClr val="000000"/>
                </a:solidFill>
                <a:ea typeface="Times New Roman" panose="02020603050405020304" pitchFamily="18" charset="0"/>
              </a:rPr>
              <a:t> Annual Pittsburgh Diffraction Conference</a:t>
            </a:r>
          </a:p>
          <a:p>
            <a:pPr marL="0" marR="0" algn="ctr">
              <a:spcBef>
                <a:spcPts val="0"/>
              </a:spcBef>
              <a:spcAft>
                <a:spcPts val="0"/>
              </a:spcAft>
            </a:pPr>
            <a:r>
              <a:rPr lang="en-US" dirty="0">
                <a:solidFill>
                  <a:srgbClr val="000000"/>
                </a:solidFill>
                <a:ea typeface="Times New Roman" panose="02020603050405020304" pitchFamily="18" charset="0"/>
              </a:rPr>
              <a:t>October 14 – 17, 2023</a:t>
            </a:r>
          </a:p>
          <a:p>
            <a:pPr marL="0" marR="0" algn="ctr">
              <a:spcBef>
                <a:spcPts val="0"/>
              </a:spcBef>
              <a:spcAft>
                <a:spcPts val="0"/>
              </a:spcAft>
            </a:pPr>
            <a:r>
              <a:rPr lang="en-US" sz="1800" dirty="0">
                <a:solidFill>
                  <a:srgbClr val="000000"/>
                </a:solidFill>
                <a:effectLst/>
                <a:ea typeface="Times New Roman" panose="02020603050405020304" pitchFamily="18" charset="0"/>
              </a:rPr>
              <a:t>Pittsburgh, PA</a:t>
            </a:r>
          </a:p>
          <a:p>
            <a:pPr marL="0" marR="0" algn="ctr">
              <a:spcBef>
                <a:spcPts val="0"/>
              </a:spcBef>
              <a:spcAft>
                <a:spcPts val="0"/>
              </a:spcAft>
            </a:pPr>
            <a:endParaRPr lang="en-US" dirty="0">
              <a:solidFill>
                <a:srgbClr val="000000"/>
              </a:solidFill>
              <a:ea typeface="Times New Roman" panose="02020603050405020304" pitchFamily="18" charset="0"/>
            </a:endParaRPr>
          </a:p>
          <a:p>
            <a:pPr marL="0" marR="0" algn="ctr">
              <a:spcBef>
                <a:spcPts val="0"/>
              </a:spcBef>
              <a:spcAft>
                <a:spcPts val="0"/>
              </a:spcAft>
            </a:pPr>
            <a:endParaRPr lang="en-US" sz="1800" dirty="0">
              <a:effectLst/>
              <a:ea typeface="Times New Roman" panose="02020603050405020304" pitchFamily="18" charset="0"/>
            </a:endParaRPr>
          </a:p>
          <a:p>
            <a:endParaRPr lang="en-US" dirty="0"/>
          </a:p>
        </p:txBody>
      </p:sp>
      <p:pic>
        <p:nvPicPr>
          <p:cNvPr id="10" name="Picture 9">
            <a:extLst>
              <a:ext uri="{FF2B5EF4-FFF2-40B4-BE49-F238E27FC236}">
                <a16:creationId xmlns:a16="http://schemas.microsoft.com/office/drawing/2014/main" id="{D29CA2EB-D8F4-52E6-924F-99D9E22CDFF9}"/>
              </a:ext>
            </a:extLst>
          </p:cNvPr>
          <p:cNvPicPr>
            <a:picLocks noChangeAspect="1"/>
          </p:cNvPicPr>
          <p:nvPr/>
        </p:nvPicPr>
        <p:blipFill>
          <a:blip r:embed="rId2"/>
          <a:stretch>
            <a:fillRect/>
          </a:stretch>
        </p:blipFill>
        <p:spPr>
          <a:xfrm>
            <a:off x="1983924" y="5972919"/>
            <a:ext cx="5176143" cy="885081"/>
          </a:xfrm>
          <a:prstGeom prst="rect">
            <a:avLst/>
          </a:prstGeom>
        </p:spPr>
      </p:pic>
      <p:sp>
        <p:nvSpPr>
          <p:cNvPr id="2" name="TextBox 1">
            <a:extLst>
              <a:ext uri="{FF2B5EF4-FFF2-40B4-BE49-F238E27FC236}">
                <a16:creationId xmlns:a16="http://schemas.microsoft.com/office/drawing/2014/main" id="{F679A3F3-719E-B46C-696C-B81BE3BC2A97}"/>
              </a:ext>
            </a:extLst>
          </p:cNvPr>
          <p:cNvSpPr txBox="1"/>
          <p:nvPr/>
        </p:nvSpPr>
        <p:spPr>
          <a:xfrm>
            <a:off x="3087442" y="5498068"/>
            <a:ext cx="3003130" cy="369332"/>
          </a:xfrm>
          <a:prstGeom prst="rect">
            <a:avLst/>
          </a:prstGeom>
          <a:noFill/>
        </p:spPr>
        <p:txBody>
          <a:bodyPr wrap="none" rtlCol="0">
            <a:spAutoFit/>
          </a:bodyPr>
          <a:lstStyle/>
          <a:p>
            <a:r>
              <a:rPr lang="en-US" dirty="0"/>
              <a:t>Photos provided by B.C. Wang</a:t>
            </a:r>
          </a:p>
        </p:txBody>
      </p:sp>
    </p:spTree>
    <p:extLst>
      <p:ext uri="{BB962C8B-B14F-4D97-AF65-F5344CB8AC3E}">
        <p14:creationId xmlns:p14="http://schemas.microsoft.com/office/powerpoint/2010/main" val="735744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52BAF8-65C6-148E-40B4-30B0DD23BD8C}"/>
              </a:ext>
            </a:extLst>
          </p:cNvPr>
          <p:cNvPicPr>
            <a:picLocks noChangeAspect="1"/>
          </p:cNvPicPr>
          <p:nvPr/>
        </p:nvPicPr>
        <p:blipFill rotWithShape="1">
          <a:blip r:embed="rId2"/>
          <a:srcRect l="6220" r="9733"/>
          <a:stretch/>
        </p:blipFill>
        <p:spPr>
          <a:xfrm rot="5400000">
            <a:off x="2101180" y="-440936"/>
            <a:ext cx="4909456" cy="7707216"/>
          </a:xfrm>
          <a:prstGeom prst="rect">
            <a:avLst/>
          </a:prstGeom>
          <a:ln>
            <a:solidFill>
              <a:schemeClr val="tx1"/>
            </a:solidFill>
          </a:ln>
        </p:spPr>
      </p:pic>
      <p:sp>
        <p:nvSpPr>
          <p:cNvPr id="5" name="TextBox 4">
            <a:extLst>
              <a:ext uri="{FF2B5EF4-FFF2-40B4-BE49-F238E27FC236}">
                <a16:creationId xmlns:a16="http://schemas.microsoft.com/office/drawing/2014/main" id="{D1395E68-E27B-30FB-FC6C-2F14D6F85968}"/>
              </a:ext>
            </a:extLst>
          </p:cNvPr>
          <p:cNvSpPr txBox="1"/>
          <p:nvPr/>
        </p:nvSpPr>
        <p:spPr>
          <a:xfrm>
            <a:off x="33050" y="151347"/>
            <a:ext cx="9033831" cy="508409"/>
          </a:xfrm>
          <a:prstGeom prst="rect">
            <a:avLst/>
          </a:prstGeom>
          <a:noFill/>
        </p:spPr>
        <p:txBody>
          <a:bodyPr wrap="square" rtlCol="0">
            <a:spAutoFit/>
          </a:bodyPr>
          <a:lstStyle/>
          <a:p>
            <a:pPr algn="ctr">
              <a:lnSpc>
                <a:spcPts val="3200"/>
              </a:lnSpc>
            </a:pPr>
            <a:r>
              <a:rPr lang="en-US" sz="3200" b="1" dirty="0">
                <a:solidFill>
                  <a:srgbClr val="0432FF"/>
                </a:solidFill>
              </a:rPr>
              <a:t>The 55</a:t>
            </a:r>
            <a:r>
              <a:rPr lang="en-US" sz="3200" b="1" baseline="30000" dirty="0">
                <a:solidFill>
                  <a:srgbClr val="0432FF"/>
                </a:solidFill>
              </a:rPr>
              <a:t>th</a:t>
            </a:r>
            <a:r>
              <a:rPr lang="en-US" sz="3200" b="1" dirty="0">
                <a:solidFill>
                  <a:srgbClr val="0432FF"/>
                </a:solidFill>
              </a:rPr>
              <a:t> PDC honoring the work of Bryan Craven</a:t>
            </a:r>
          </a:p>
        </p:txBody>
      </p:sp>
      <p:sp>
        <p:nvSpPr>
          <p:cNvPr id="6" name="TextBox 5">
            <a:extLst>
              <a:ext uri="{FF2B5EF4-FFF2-40B4-BE49-F238E27FC236}">
                <a16:creationId xmlns:a16="http://schemas.microsoft.com/office/drawing/2014/main" id="{05E29530-4F2C-3657-DE39-6D72D794F601}"/>
              </a:ext>
            </a:extLst>
          </p:cNvPr>
          <p:cNvSpPr txBox="1"/>
          <p:nvPr/>
        </p:nvSpPr>
        <p:spPr>
          <a:xfrm>
            <a:off x="3377904" y="6434878"/>
            <a:ext cx="2291461" cy="369332"/>
          </a:xfrm>
          <a:prstGeom prst="rect">
            <a:avLst/>
          </a:prstGeom>
          <a:noFill/>
        </p:spPr>
        <p:txBody>
          <a:bodyPr wrap="none" rtlCol="0">
            <a:spAutoFit/>
          </a:bodyPr>
          <a:lstStyle/>
          <a:p>
            <a:r>
              <a:rPr lang="en-US" dirty="0"/>
              <a:t>From ACA News Letter</a:t>
            </a:r>
          </a:p>
        </p:txBody>
      </p:sp>
    </p:spTree>
    <p:extLst>
      <p:ext uri="{BB962C8B-B14F-4D97-AF65-F5344CB8AC3E}">
        <p14:creationId xmlns:p14="http://schemas.microsoft.com/office/powerpoint/2010/main" val="2999601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B49576-B692-DD40-8A85-C89AEE78A076}"/>
              </a:ext>
            </a:extLst>
          </p:cNvPr>
          <p:cNvSpPr txBox="1"/>
          <p:nvPr/>
        </p:nvSpPr>
        <p:spPr>
          <a:xfrm>
            <a:off x="-11327" y="6112181"/>
            <a:ext cx="9109802" cy="646331"/>
          </a:xfrm>
          <a:prstGeom prst="rect">
            <a:avLst/>
          </a:prstGeom>
          <a:noFill/>
        </p:spPr>
        <p:txBody>
          <a:bodyPr wrap="none" rtlCol="0">
            <a:spAutoFit/>
          </a:bodyPr>
          <a:lstStyle/>
          <a:p>
            <a:pPr algn="ctr"/>
            <a:r>
              <a:rPr lang="en-US" dirty="0"/>
              <a:t>John Ruble, Steve </a:t>
            </a:r>
            <a:r>
              <a:rPr lang="en-US" dirty="0" err="1"/>
              <a:t>Geib</a:t>
            </a:r>
            <a:r>
              <a:rPr lang="en-US" dirty="0"/>
              <a:t> and John Rose</a:t>
            </a:r>
          </a:p>
          <a:p>
            <a:pPr algn="ctr"/>
            <a:r>
              <a:rPr lang="en-US" dirty="0"/>
              <a:t>We did not know it but Steve was a pilot and filled his plane with Iron City beer for the banquet</a:t>
            </a:r>
          </a:p>
        </p:txBody>
      </p:sp>
      <p:sp>
        <p:nvSpPr>
          <p:cNvPr id="2" name="TextBox 1">
            <a:extLst>
              <a:ext uri="{FF2B5EF4-FFF2-40B4-BE49-F238E27FC236}">
                <a16:creationId xmlns:a16="http://schemas.microsoft.com/office/drawing/2014/main" id="{7316E9C4-2C45-7D64-F6BB-305D78DA6CB2}"/>
              </a:ext>
            </a:extLst>
          </p:cNvPr>
          <p:cNvSpPr txBox="1"/>
          <p:nvPr/>
        </p:nvSpPr>
        <p:spPr>
          <a:xfrm>
            <a:off x="33050" y="151347"/>
            <a:ext cx="9033831" cy="508409"/>
          </a:xfrm>
          <a:prstGeom prst="rect">
            <a:avLst/>
          </a:prstGeom>
          <a:noFill/>
        </p:spPr>
        <p:txBody>
          <a:bodyPr wrap="square" rtlCol="0">
            <a:spAutoFit/>
          </a:bodyPr>
          <a:lstStyle/>
          <a:p>
            <a:pPr algn="ctr">
              <a:lnSpc>
                <a:spcPts val="3200"/>
              </a:lnSpc>
            </a:pPr>
            <a:r>
              <a:rPr lang="en-US" sz="3200" b="1" dirty="0">
                <a:solidFill>
                  <a:srgbClr val="0432FF"/>
                </a:solidFill>
              </a:rPr>
              <a:t>The 55</a:t>
            </a:r>
            <a:r>
              <a:rPr lang="en-US" sz="3200" b="1" baseline="30000" dirty="0">
                <a:solidFill>
                  <a:srgbClr val="0432FF"/>
                </a:solidFill>
              </a:rPr>
              <a:t>th</a:t>
            </a:r>
            <a:r>
              <a:rPr lang="en-US" sz="3200" b="1" dirty="0">
                <a:solidFill>
                  <a:srgbClr val="0432FF"/>
                </a:solidFill>
              </a:rPr>
              <a:t> PDC Steve </a:t>
            </a:r>
            <a:r>
              <a:rPr lang="en-US" sz="3200" b="1" dirty="0" err="1">
                <a:solidFill>
                  <a:srgbClr val="0432FF"/>
                </a:solidFill>
              </a:rPr>
              <a:t>Geib</a:t>
            </a:r>
            <a:r>
              <a:rPr lang="en-US" sz="3200" b="1" dirty="0">
                <a:solidFill>
                  <a:srgbClr val="0432FF"/>
                </a:solidFill>
              </a:rPr>
              <a:t> Saves the Day</a:t>
            </a:r>
          </a:p>
        </p:txBody>
      </p:sp>
      <p:pic>
        <p:nvPicPr>
          <p:cNvPr id="6" name="Picture 5">
            <a:extLst>
              <a:ext uri="{FF2B5EF4-FFF2-40B4-BE49-F238E27FC236}">
                <a16:creationId xmlns:a16="http://schemas.microsoft.com/office/drawing/2014/main" id="{16ECDF57-0905-6E62-B598-A212C8B5398F}"/>
              </a:ext>
            </a:extLst>
          </p:cNvPr>
          <p:cNvPicPr>
            <a:picLocks noChangeAspect="1"/>
          </p:cNvPicPr>
          <p:nvPr/>
        </p:nvPicPr>
        <p:blipFill rotWithShape="1">
          <a:blip r:embed="rId2"/>
          <a:srcRect r="11990"/>
          <a:stretch/>
        </p:blipFill>
        <p:spPr>
          <a:xfrm rot="16200000">
            <a:off x="2010227" y="-344146"/>
            <a:ext cx="5132008" cy="7546291"/>
          </a:xfrm>
          <a:prstGeom prst="rect">
            <a:avLst/>
          </a:prstGeom>
        </p:spPr>
      </p:pic>
    </p:spTree>
    <p:extLst>
      <p:ext uri="{BB962C8B-B14F-4D97-AF65-F5344CB8AC3E}">
        <p14:creationId xmlns:p14="http://schemas.microsoft.com/office/powerpoint/2010/main" val="3762425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1EC368-1AFA-E14F-AA73-BCA9E811A03E}"/>
              </a:ext>
            </a:extLst>
          </p:cNvPr>
          <p:cNvPicPr>
            <a:picLocks noChangeAspect="1"/>
          </p:cNvPicPr>
          <p:nvPr/>
        </p:nvPicPr>
        <p:blipFill rotWithShape="1">
          <a:blip r:embed="rId2"/>
          <a:srcRect l="3034" t="2509" r="12437"/>
          <a:stretch/>
        </p:blipFill>
        <p:spPr>
          <a:xfrm rot="16200000">
            <a:off x="1963166" y="-256511"/>
            <a:ext cx="4913780" cy="7334041"/>
          </a:xfrm>
          <a:prstGeom prst="rect">
            <a:avLst/>
          </a:prstGeom>
        </p:spPr>
      </p:pic>
      <p:sp>
        <p:nvSpPr>
          <p:cNvPr id="4" name="TextBox 3">
            <a:extLst>
              <a:ext uri="{FF2B5EF4-FFF2-40B4-BE49-F238E27FC236}">
                <a16:creationId xmlns:a16="http://schemas.microsoft.com/office/drawing/2014/main" id="{47B49576-B692-DD40-8A85-C89AEE78A076}"/>
              </a:ext>
            </a:extLst>
          </p:cNvPr>
          <p:cNvSpPr txBox="1"/>
          <p:nvPr/>
        </p:nvSpPr>
        <p:spPr>
          <a:xfrm>
            <a:off x="1" y="6161263"/>
            <a:ext cx="9144000" cy="400110"/>
          </a:xfrm>
          <a:prstGeom prst="rect">
            <a:avLst/>
          </a:prstGeom>
          <a:noFill/>
        </p:spPr>
        <p:txBody>
          <a:bodyPr wrap="square" rtlCol="0">
            <a:spAutoFit/>
          </a:bodyPr>
          <a:lstStyle/>
          <a:p>
            <a:r>
              <a:rPr lang="en-US" sz="2000" dirty="0"/>
              <a:t>Bryan making a speech at the banquet while </a:t>
            </a:r>
            <a:r>
              <a:rPr lang="en-US" sz="2000" dirty="0">
                <a:solidFill>
                  <a:srgbClr val="000000"/>
                </a:solidFill>
                <a:effectLst/>
                <a:ea typeface="Times New Roman" panose="02020603050405020304" pitchFamily="18" charset="0"/>
              </a:rPr>
              <a:t>Bob Stewart &amp; </a:t>
            </a:r>
            <a:r>
              <a:rPr lang="en-US" sz="2000" dirty="0"/>
              <a:t>George </a:t>
            </a:r>
            <a:r>
              <a:rPr lang="en-US" sz="2000" dirty="0" err="1">
                <a:solidFill>
                  <a:srgbClr val="000000"/>
                </a:solidFill>
                <a:effectLst/>
                <a:ea typeface="Times New Roman" panose="02020603050405020304" pitchFamily="18" charset="0"/>
              </a:rPr>
              <a:t>DeTitta</a:t>
            </a:r>
            <a:r>
              <a:rPr lang="en-US" sz="2000" dirty="0">
                <a:solidFill>
                  <a:srgbClr val="000000"/>
                </a:solidFill>
                <a:ea typeface="Times New Roman" panose="02020603050405020304" pitchFamily="18" charset="0"/>
              </a:rPr>
              <a:t> </a:t>
            </a:r>
            <a:r>
              <a:rPr lang="en-US" sz="2000" dirty="0"/>
              <a:t>watch</a:t>
            </a:r>
          </a:p>
        </p:txBody>
      </p:sp>
      <p:sp>
        <p:nvSpPr>
          <p:cNvPr id="2" name="TextBox 1">
            <a:extLst>
              <a:ext uri="{FF2B5EF4-FFF2-40B4-BE49-F238E27FC236}">
                <a16:creationId xmlns:a16="http://schemas.microsoft.com/office/drawing/2014/main" id="{7316E9C4-2C45-7D64-F6BB-305D78DA6CB2}"/>
              </a:ext>
            </a:extLst>
          </p:cNvPr>
          <p:cNvSpPr txBox="1"/>
          <p:nvPr/>
        </p:nvSpPr>
        <p:spPr>
          <a:xfrm>
            <a:off x="33050" y="151347"/>
            <a:ext cx="9033831" cy="508409"/>
          </a:xfrm>
          <a:prstGeom prst="rect">
            <a:avLst/>
          </a:prstGeom>
          <a:noFill/>
        </p:spPr>
        <p:txBody>
          <a:bodyPr wrap="square" rtlCol="0">
            <a:spAutoFit/>
          </a:bodyPr>
          <a:lstStyle/>
          <a:p>
            <a:pPr algn="ctr">
              <a:lnSpc>
                <a:spcPts val="3200"/>
              </a:lnSpc>
            </a:pPr>
            <a:r>
              <a:rPr lang="en-US" sz="3200" b="1" dirty="0">
                <a:solidFill>
                  <a:srgbClr val="0432FF"/>
                </a:solidFill>
              </a:rPr>
              <a:t>The 55</a:t>
            </a:r>
            <a:r>
              <a:rPr lang="en-US" sz="3200" b="1" baseline="30000" dirty="0">
                <a:solidFill>
                  <a:srgbClr val="0432FF"/>
                </a:solidFill>
              </a:rPr>
              <a:t>th</a:t>
            </a:r>
            <a:r>
              <a:rPr lang="en-US" sz="3200" b="1" dirty="0">
                <a:solidFill>
                  <a:srgbClr val="0432FF"/>
                </a:solidFill>
              </a:rPr>
              <a:t> PDC banquet - Bryan speaks</a:t>
            </a:r>
          </a:p>
        </p:txBody>
      </p:sp>
    </p:spTree>
    <p:extLst>
      <p:ext uri="{BB962C8B-B14F-4D97-AF65-F5344CB8AC3E}">
        <p14:creationId xmlns:p14="http://schemas.microsoft.com/office/powerpoint/2010/main" val="589175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B03F15-51B2-6E41-9338-468C49A431F8}"/>
              </a:ext>
            </a:extLst>
          </p:cNvPr>
          <p:cNvPicPr>
            <a:picLocks noChangeAspect="1"/>
          </p:cNvPicPr>
          <p:nvPr/>
        </p:nvPicPr>
        <p:blipFill rotWithShape="1">
          <a:blip r:embed="rId2"/>
          <a:srcRect l="1676" r="13987"/>
          <a:stretch/>
        </p:blipFill>
        <p:spPr>
          <a:xfrm rot="16200000">
            <a:off x="2660455" y="71002"/>
            <a:ext cx="4008146" cy="6150429"/>
          </a:xfrm>
          <a:prstGeom prst="rect">
            <a:avLst/>
          </a:prstGeom>
        </p:spPr>
      </p:pic>
      <p:sp>
        <p:nvSpPr>
          <p:cNvPr id="2" name="TextBox 1">
            <a:extLst>
              <a:ext uri="{FF2B5EF4-FFF2-40B4-BE49-F238E27FC236}">
                <a16:creationId xmlns:a16="http://schemas.microsoft.com/office/drawing/2014/main" id="{2525DD82-9746-F915-54B7-711D7C19966D}"/>
              </a:ext>
            </a:extLst>
          </p:cNvPr>
          <p:cNvSpPr txBox="1"/>
          <p:nvPr/>
        </p:nvSpPr>
        <p:spPr>
          <a:xfrm>
            <a:off x="258183" y="5307768"/>
            <a:ext cx="8627633" cy="1431161"/>
          </a:xfrm>
          <a:prstGeom prst="rect">
            <a:avLst/>
          </a:prstGeom>
          <a:noFill/>
        </p:spPr>
        <p:txBody>
          <a:bodyPr wrap="square" rtlCol="0">
            <a:spAutoFit/>
          </a:bodyPr>
          <a:lstStyle/>
          <a:p>
            <a:pPr>
              <a:spcAft>
                <a:spcPts val="600"/>
              </a:spcAft>
            </a:pPr>
            <a:r>
              <a:rPr lang="en-US" dirty="0"/>
              <a:t>B.C. Wang bumped into a poet at Kinkos while he was making some copies</a:t>
            </a:r>
          </a:p>
          <a:p>
            <a:pPr>
              <a:spcAft>
                <a:spcPts val="600"/>
              </a:spcAft>
            </a:pPr>
            <a:r>
              <a:rPr lang="en-US" dirty="0"/>
              <a:t>The poet saw the phrase “Laser Heated Diamond Anvil Cell” and was intrigued</a:t>
            </a:r>
          </a:p>
          <a:p>
            <a:pPr>
              <a:spcAft>
                <a:spcPts val="600"/>
              </a:spcAft>
            </a:pPr>
            <a:r>
              <a:rPr lang="en-US" dirty="0"/>
              <a:t>B.C. told the poet that if he shows him the poem before the banquet he will get in for free </a:t>
            </a:r>
          </a:p>
          <a:p>
            <a:pPr>
              <a:spcAft>
                <a:spcPts val="600"/>
              </a:spcAft>
            </a:pPr>
            <a:r>
              <a:rPr lang="en-US" dirty="0"/>
              <a:t>The rest is history</a:t>
            </a:r>
          </a:p>
        </p:txBody>
      </p:sp>
      <p:sp>
        <p:nvSpPr>
          <p:cNvPr id="4" name="TextBox 3">
            <a:extLst>
              <a:ext uri="{FF2B5EF4-FFF2-40B4-BE49-F238E27FC236}">
                <a16:creationId xmlns:a16="http://schemas.microsoft.com/office/drawing/2014/main" id="{5D770254-28B6-7CD9-3999-3FF675BD387C}"/>
              </a:ext>
            </a:extLst>
          </p:cNvPr>
          <p:cNvSpPr txBox="1"/>
          <p:nvPr/>
        </p:nvSpPr>
        <p:spPr>
          <a:xfrm>
            <a:off x="779" y="119071"/>
            <a:ext cx="9033831" cy="918778"/>
          </a:xfrm>
          <a:prstGeom prst="rect">
            <a:avLst/>
          </a:prstGeom>
          <a:noFill/>
        </p:spPr>
        <p:txBody>
          <a:bodyPr wrap="square" rtlCol="0">
            <a:spAutoFit/>
          </a:bodyPr>
          <a:lstStyle/>
          <a:p>
            <a:pPr algn="ctr">
              <a:lnSpc>
                <a:spcPts val="3200"/>
              </a:lnSpc>
            </a:pPr>
            <a:r>
              <a:rPr lang="en-US" sz="3200" b="1" dirty="0">
                <a:solidFill>
                  <a:srgbClr val="0432FF"/>
                </a:solidFill>
              </a:rPr>
              <a:t>The 55</a:t>
            </a:r>
            <a:r>
              <a:rPr lang="en-US" sz="3200" b="1" baseline="30000" dirty="0">
                <a:solidFill>
                  <a:srgbClr val="0432FF"/>
                </a:solidFill>
              </a:rPr>
              <a:t>th</a:t>
            </a:r>
            <a:r>
              <a:rPr lang="en-US" sz="3200" b="1" dirty="0">
                <a:solidFill>
                  <a:srgbClr val="0432FF"/>
                </a:solidFill>
              </a:rPr>
              <a:t> PDC banquet – A poem</a:t>
            </a:r>
          </a:p>
          <a:p>
            <a:pPr algn="ctr">
              <a:lnSpc>
                <a:spcPts val="3200"/>
              </a:lnSpc>
            </a:pPr>
            <a:r>
              <a:rPr lang="en-US" sz="3200" dirty="0"/>
              <a:t>Ode to the Laser Heated Diamond Anvil Cell</a:t>
            </a:r>
            <a:endParaRPr lang="en-US" sz="3200" b="1" dirty="0">
              <a:solidFill>
                <a:srgbClr val="0432FF"/>
              </a:solidFill>
            </a:endParaRPr>
          </a:p>
        </p:txBody>
      </p:sp>
    </p:spTree>
    <p:extLst>
      <p:ext uri="{BB962C8B-B14F-4D97-AF65-F5344CB8AC3E}">
        <p14:creationId xmlns:p14="http://schemas.microsoft.com/office/powerpoint/2010/main" val="1395237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onference&#10;&#10;Description automatically generated">
            <a:extLst>
              <a:ext uri="{FF2B5EF4-FFF2-40B4-BE49-F238E27FC236}">
                <a16:creationId xmlns:a16="http://schemas.microsoft.com/office/drawing/2014/main" id="{4B8D3906-81D3-944C-B503-DC087FD1E6E6}"/>
              </a:ext>
            </a:extLst>
          </p:cNvPr>
          <p:cNvPicPr>
            <a:picLocks noChangeAspect="1"/>
          </p:cNvPicPr>
          <p:nvPr/>
        </p:nvPicPr>
        <p:blipFill>
          <a:blip r:embed="rId2"/>
          <a:stretch>
            <a:fillRect/>
          </a:stretch>
        </p:blipFill>
        <p:spPr>
          <a:xfrm>
            <a:off x="0" y="659756"/>
            <a:ext cx="5176173" cy="6208005"/>
          </a:xfrm>
          <a:prstGeom prst="rect">
            <a:avLst/>
          </a:prstGeom>
        </p:spPr>
      </p:pic>
      <p:pic>
        <p:nvPicPr>
          <p:cNvPr id="2" name="Picture 1">
            <a:extLst>
              <a:ext uri="{FF2B5EF4-FFF2-40B4-BE49-F238E27FC236}">
                <a16:creationId xmlns:a16="http://schemas.microsoft.com/office/drawing/2014/main" id="{9042F691-00E3-C952-07FF-9D9656D305CA}"/>
              </a:ext>
            </a:extLst>
          </p:cNvPr>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752611" y="883537"/>
            <a:ext cx="4111625" cy="3350260"/>
          </a:xfrm>
          <a:prstGeom prst="rect">
            <a:avLst/>
          </a:prstGeom>
          <a:noFill/>
          <a:ln>
            <a:solidFill>
              <a:schemeClr val="tx1"/>
            </a:solidFill>
          </a:ln>
        </p:spPr>
      </p:pic>
      <p:sp>
        <p:nvSpPr>
          <p:cNvPr id="4" name="TextBox 3">
            <a:extLst>
              <a:ext uri="{FF2B5EF4-FFF2-40B4-BE49-F238E27FC236}">
                <a16:creationId xmlns:a16="http://schemas.microsoft.com/office/drawing/2014/main" id="{3ED18877-235E-991D-0CBF-C47B626A2F4F}"/>
              </a:ext>
            </a:extLst>
          </p:cNvPr>
          <p:cNvSpPr txBox="1"/>
          <p:nvPr/>
        </p:nvSpPr>
        <p:spPr>
          <a:xfrm>
            <a:off x="33050" y="151347"/>
            <a:ext cx="9033831" cy="508409"/>
          </a:xfrm>
          <a:prstGeom prst="rect">
            <a:avLst/>
          </a:prstGeom>
          <a:noFill/>
        </p:spPr>
        <p:txBody>
          <a:bodyPr wrap="square" rtlCol="0">
            <a:spAutoFit/>
          </a:bodyPr>
          <a:lstStyle/>
          <a:p>
            <a:pPr algn="ctr">
              <a:lnSpc>
                <a:spcPts val="3200"/>
              </a:lnSpc>
            </a:pPr>
            <a:r>
              <a:rPr lang="en-US" sz="3200" b="1" dirty="0">
                <a:solidFill>
                  <a:srgbClr val="0432FF"/>
                </a:solidFill>
              </a:rPr>
              <a:t>The 62</a:t>
            </a:r>
            <a:r>
              <a:rPr lang="en-US" sz="3200" b="1" baseline="30000" dirty="0">
                <a:solidFill>
                  <a:srgbClr val="0432FF"/>
                </a:solidFill>
              </a:rPr>
              <a:t>th</a:t>
            </a:r>
            <a:r>
              <a:rPr lang="en-US" sz="3200" b="1" dirty="0">
                <a:solidFill>
                  <a:srgbClr val="0432FF"/>
                </a:solidFill>
              </a:rPr>
              <a:t> PDC honoring the life of R.F. Stewart</a:t>
            </a:r>
          </a:p>
        </p:txBody>
      </p:sp>
      <p:sp>
        <p:nvSpPr>
          <p:cNvPr id="5" name="TextBox 4">
            <a:extLst>
              <a:ext uri="{FF2B5EF4-FFF2-40B4-BE49-F238E27FC236}">
                <a16:creationId xmlns:a16="http://schemas.microsoft.com/office/drawing/2014/main" id="{3E8038B2-1998-AB59-17FB-436C72C8B547}"/>
              </a:ext>
            </a:extLst>
          </p:cNvPr>
          <p:cNvSpPr txBox="1"/>
          <p:nvPr/>
        </p:nvSpPr>
        <p:spPr>
          <a:xfrm>
            <a:off x="4730322" y="4233797"/>
            <a:ext cx="4413678" cy="2031325"/>
          </a:xfrm>
          <a:prstGeom prst="rect">
            <a:avLst/>
          </a:prstGeom>
          <a:noFill/>
        </p:spPr>
        <p:txBody>
          <a:bodyPr wrap="square" rtlCol="0">
            <a:spAutoFit/>
          </a:bodyPr>
          <a:lstStyle/>
          <a:p>
            <a:r>
              <a:rPr lang="en-US" sz="1800" dirty="0">
                <a:effectLst/>
                <a:latin typeface="Times New Roman" panose="02020603050405020304" pitchFamily="18" charset="0"/>
                <a:ea typeface="Times New Roman" panose="02020603050405020304" pitchFamily="18" charset="0"/>
              </a:rPr>
              <a:t>“On the occasion of the 62</a:t>
            </a:r>
            <a:r>
              <a:rPr lang="en-US" sz="1800" baseline="30000" dirty="0">
                <a:effectLst/>
                <a:latin typeface="Times New Roman" panose="02020603050405020304" pitchFamily="18" charset="0"/>
                <a:ea typeface="Times New Roman" panose="02020603050405020304" pitchFamily="18" charset="0"/>
              </a:rPr>
              <a:t>nd</a:t>
            </a:r>
            <a:r>
              <a:rPr lang="en-US" sz="1800" dirty="0">
                <a:effectLst/>
                <a:latin typeface="Times New Roman" panose="02020603050405020304" pitchFamily="18" charset="0"/>
                <a:ea typeface="Times New Roman" panose="02020603050405020304" pitchFamily="18" charset="0"/>
              </a:rPr>
              <a:t> Pittsburgh Diffraction Conference, colleagues, collaborators and friends from around the world meet to celebrate the scientific career of Robert (Bob) Farrell Stewart.”</a:t>
            </a:r>
          </a:p>
          <a:p>
            <a:endParaRPr lang="en-US" dirty="0"/>
          </a:p>
          <a:p>
            <a:pPr algn="ctr"/>
            <a:r>
              <a:rPr lang="en-US" dirty="0">
                <a:solidFill>
                  <a:srgbClr val="0432FF"/>
                </a:solidFill>
              </a:rPr>
              <a:t>He was a great supporter of the PDC</a:t>
            </a:r>
          </a:p>
        </p:txBody>
      </p:sp>
    </p:spTree>
    <p:extLst>
      <p:ext uri="{BB962C8B-B14F-4D97-AF65-F5344CB8AC3E}">
        <p14:creationId xmlns:p14="http://schemas.microsoft.com/office/powerpoint/2010/main" val="2712994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AEB243-3544-4664-4874-ED03EE8A6D5F}"/>
              </a:ext>
            </a:extLst>
          </p:cNvPr>
          <p:cNvSpPr txBox="1"/>
          <p:nvPr/>
        </p:nvSpPr>
        <p:spPr>
          <a:xfrm>
            <a:off x="33050" y="151347"/>
            <a:ext cx="9033831" cy="508409"/>
          </a:xfrm>
          <a:prstGeom prst="rect">
            <a:avLst/>
          </a:prstGeom>
          <a:noFill/>
        </p:spPr>
        <p:txBody>
          <a:bodyPr wrap="square" rtlCol="0">
            <a:spAutoFit/>
          </a:bodyPr>
          <a:lstStyle/>
          <a:p>
            <a:pPr algn="ctr">
              <a:lnSpc>
                <a:spcPts val="3200"/>
              </a:lnSpc>
            </a:pPr>
            <a:r>
              <a:rPr lang="en-US" sz="3200" b="1" dirty="0">
                <a:solidFill>
                  <a:srgbClr val="0432FF"/>
                </a:solidFill>
              </a:rPr>
              <a:t>Group Picture at the 65</a:t>
            </a:r>
            <a:r>
              <a:rPr lang="en-US" sz="3200" b="1" baseline="30000" dirty="0">
                <a:solidFill>
                  <a:srgbClr val="0432FF"/>
                </a:solidFill>
              </a:rPr>
              <a:t>th</a:t>
            </a:r>
            <a:r>
              <a:rPr lang="en-US" sz="3200" b="1" dirty="0">
                <a:solidFill>
                  <a:srgbClr val="0432FF"/>
                </a:solidFill>
              </a:rPr>
              <a:t> PDC</a:t>
            </a:r>
          </a:p>
        </p:txBody>
      </p:sp>
      <p:sp>
        <p:nvSpPr>
          <p:cNvPr id="3" name="TextBox 2">
            <a:extLst>
              <a:ext uri="{FF2B5EF4-FFF2-40B4-BE49-F238E27FC236}">
                <a16:creationId xmlns:a16="http://schemas.microsoft.com/office/drawing/2014/main" id="{B9BA505D-02C2-C108-3CBF-B649AF4481A8}"/>
              </a:ext>
            </a:extLst>
          </p:cNvPr>
          <p:cNvSpPr txBox="1"/>
          <p:nvPr/>
        </p:nvSpPr>
        <p:spPr>
          <a:xfrm>
            <a:off x="3043299" y="6401358"/>
            <a:ext cx="2981201" cy="369332"/>
          </a:xfrm>
          <a:prstGeom prst="rect">
            <a:avLst/>
          </a:prstGeom>
          <a:noFill/>
        </p:spPr>
        <p:txBody>
          <a:bodyPr wrap="none" rtlCol="0">
            <a:spAutoFit/>
          </a:bodyPr>
          <a:lstStyle/>
          <a:p>
            <a:r>
              <a:rPr lang="en-US" dirty="0"/>
              <a:t>G.A. Jeffrey and wife at center</a:t>
            </a:r>
          </a:p>
        </p:txBody>
      </p:sp>
      <p:pic>
        <p:nvPicPr>
          <p:cNvPr id="6" name="Picture 5">
            <a:extLst>
              <a:ext uri="{FF2B5EF4-FFF2-40B4-BE49-F238E27FC236}">
                <a16:creationId xmlns:a16="http://schemas.microsoft.com/office/drawing/2014/main" id="{ABF7A748-C08A-01CC-B5D3-B78B5AE162FE}"/>
              </a:ext>
            </a:extLst>
          </p:cNvPr>
          <p:cNvPicPr>
            <a:picLocks noChangeAspect="1"/>
          </p:cNvPicPr>
          <p:nvPr/>
        </p:nvPicPr>
        <p:blipFill>
          <a:blip r:embed="rId2"/>
          <a:stretch>
            <a:fillRect/>
          </a:stretch>
        </p:blipFill>
        <p:spPr>
          <a:xfrm>
            <a:off x="428502" y="815248"/>
            <a:ext cx="8210796" cy="5428139"/>
          </a:xfrm>
          <a:prstGeom prst="rect">
            <a:avLst/>
          </a:prstGeom>
        </p:spPr>
      </p:pic>
    </p:spTree>
    <p:extLst>
      <p:ext uri="{BB962C8B-B14F-4D97-AF65-F5344CB8AC3E}">
        <p14:creationId xmlns:p14="http://schemas.microsoft.com/office/powerpoint/2010/main" val="3524076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osing for a photo&#10;&#10;Description automatically generated">
            <a:extLst>
              <a:ext uri="{FF2B5EF4-FFF2-40B4-BE49-F238E27FC236}">
                <a16:creationId xmlns:a16="http://schemas.microsoft.com/office/drawing/2014/main" id="{B2E6B6EF-4EAB-5549-A13A-2EEE0935303D}"/>
              </a:ext>
            </a:extLst>
          </p:cNvPr>
          <p:cNvPicPr>
            <a:picLocks noChangeAspect="1"/>
          </p:cNvPicPr>
          <p:nvPr/>
        </p:nvPicPr>
        <p:blipFill>
          <a:blip r:embed="rId2"/>
          <a:stretch>
            <a:fillRect/>
          </a:stretch>
        </p:blipFill>
        <p:spPr>
          <a:xfrm>
            <a:off x="3591499" y="1468338"/>
            <a:ext cx="5382296" cy="3588197"/>
          </a:xfrm>
          <a:prstGeom prst="rect">
            <a:avLst/>
          </a:prstGeom>
          <a:ln>
            <a:solidFill>
              <a:schemeClr val="tx1"/>
            </a:solidFill>
          </a:ln>
        </p:spPr>
      </p:pic>
      <p:pic>
        <p:nvPicPr>
          <p:cNvPr id="3" name="Picture 2" descr="A black and white poster with yellow text&#10;&#10;Description automatically generated">
            <a:extLst>
              <a:ext uri="{FF2B5EF4-FFF2-40B4-BE49-F238E27FC236}">
                <a16:creationId xmlns:a16="http://schemas.microsoft.com/office/drawing/2014/main" id="{ACE0D05A-A788-0905-2667-5908D8CD4243}"/>
              </a:ext>
            </a:extLst>
          </p:cNvPr>
          <p:cNvPicPr>
            <a:picLocks noChangeAspect="1"/>
          </p:cNvPicPr>
          <p:nvPr/>
        </p:nvPicPr>
        <p:blipFill>
          <a:blip r:embed="rId3"/>
          <a:stretch>
            <a:fillRect/>
          </a:stretch>
        </p:blipFill>
        <p:spPr>
          <a:xfrm>
            <a:off x="170205" y="1310934"/>
            <a:ext cx="3300535" cy="4453847"/>
          </a:xfrm>
          <a:prstGeom prst="rect">
            <a:avLst/>
          </a:prstGeom>
          <a:ln>
            <a:solidFill>
              <a:schemeClr val="tx1"/>
            </a:solidFill>
          </a:ln>
        </p:spPr>
      </p:pic>
      <p:sp>
        <p:nvSpPr>
          <p:cNvPr id="5" name="TextBox 4">
            <a:extLst>
              <a:ext uri="{FF2B5EF4-FFF2-40B4-BE49-F238E27FC236}">
                <a16:creationId xmlns:a16="http://schemas.microsoft.com/office/drawing/2014/main" id="{5002250A-17EF-6CAF-10C7-C0467FB44872}"/>
              </a:ext>
            </a:extLst>
          </p:cNvPr>
          <p:cNvSpPr txBox="1"/>
          <p:nvPr/>
        </p:nvSpPr>
        <p:spPr>
          <a:xfrm>
            <a:off x="1" y="231911"/>
            <a:ext cx="9144000" cy="918778"/>
          </a:xfrm>
          <a:prstGeom prst="rect">
            <a:avLst/>
          </a:prstGeom>
          <a:noFill/>
        </p:spPr>
        <p:txBody>
          <a:bodyPr wrap="square" rtlCol="0">
            <a:spAutoFit/>
          </a:bodyPr>
          <a:lstStyle/>
          <a:p>
            <a:pPr algn="ctr">
              <a:lnSpc>
                <a:spcPts val="3200"/>
              </a:lnSpc>
            </a:pPr>
            <a:r>
              <a:rPr lang="en-US" sz="3200" b="1" dirty="0">
                <a:solidFill>
                  <a:srgbClr val="0432FF"/>
                </a:solidFill>
              </a:rPr>
              <a:t>72</a:t>
            </a:r>
            <a:r>
              <a:rPr lang="en-US" sz="3200" b="1" baseline="30000" dirty="0">
                <a:solidFill>
                  <a:srgbClr val="0432FF"/>
                </a:solidFill>
              </a:rPr>
              <a:t>nd </a:t>
            </a:r>
            <a:r>
              <a:rPr lang="en-US" sz="3200" b="1" dirty="0">
                <a:solidFill>
                  <a:srgbClr val="0432FF"/>
                </a:solidFill>
              </a:rPr>
              <a:t>Pittsburgh Diffraction Conference</a:t>
            </a:r>
          </a:p>
          <a:p>
            <a:pPr algn="ctr">
              <a:lnSpc>
                <a:spcPts val="3200"/>
              </a:lnSpc>
            </a:pPr>
            <a:r>
              <a:rPr lang="en-US" sz="3200" b="1" dirty="0">
                <a:solidFill>
                  <a:srgbClr val="0432FF"/>
                </a:solidFill>
              </a:rPr>
              <a:t> Athens, GA </a:t>
            </a:r>
          </a:p>
        </p:txBody>
      </p:sp>
      <p:sp>
        <p:nvSpPr>
          <p:cNvPr id="6" name="TextBox 5">
            <a:extLst>
              <a:ext uri="{FF2B5EF4-FFF2-40B4-BE49-F238E27FC236}">
                <a16:creationId xmlns:a16="http://schemas.microsoft.com/office/drawing/2014/main" id="{CFA82AD0-5912-46E3-97E4-E16C3FF8992A}"/>
              </a:ext>
            </a:extLst>
          </p:cNvPr>
          <p:cNvSpPr txBox="1"/>
          <p:nvPr/>
        </p:nvSpPr>
        <p:spPr>
          <a:xfrm>
            <a:off x="3662683" y="5051018"/>
            <a:ext cx="5311112" cy="646331"/>
          </a:xfrm>
          <a:prstGeom prst="rect">
            <a:avLst/>
          </a:prstGeom>
          <a:noFill/>
        </p:spPr>
        <p:txBody>
          <a:bodyPr wrap="square" rtlCol="0">
            <a:spAutoFit/>
          </a:bodyPr>
          <a:lstStyle/>
          <a:p>
            <a:r>
              <a:rPr lang="en-US" dirty="0"/>
              <a:t>Group photograph taken at the Georgia Center for Continuing Education </a:t>
            </a:r>
          </a:p>
        </p:txBody>
      </p:sp>
      <p:sp>
        <p:nvSpPr>
          <p:cNvPr id="7" name="TextBox 6">
            <a:extLst>
              <a:ext uri="{FF2B5EF4-FFF2-40B4-BE49-F238E27FC236}">
                <a16:creationId xmlns:a16="http://schemas.microsoft.com/office/drawing/2014/main" id="{C3F3BE16-B022-E765-FE79-E2F472A93CE5}"/>
              </a:ext>
            </a:extLst>
          </p:cNvPr>
          <p:cNvSpPr txBox="1"/>
          <p:nvPr/>
        </p:nvSpPr>
        <p:spPr>
          <a:xfrm>
            <a:off x="170205" y="5925026"/>
            <a:ext cx="8679881" cy="707886"/>
          </a:xfrm>
          <a:prstGeom prst="rect">
            <a:avLst/>
          </a:prstGeom>
          <a:noFill/>
        </p:spPr>
        <p:txBody>
          <a:bodyPr wrap="square" rtlCol="0">
            <a:spAutoFit/>
          </a:bodyPr>
          <a:lstStyle/>
          <a:p>
            <a:pPr algn="ctr"/>
            <a:r>
              <a:rPr lang="en-US" sz="2000" dirty="0">
                <a:solidFill>
                  <a:srgbClr val="0432FF"/>
                </a:solidFill>
              </a:rPr>
              <a:t>Brian Matthew’s was the Key Note speaker and provided an entertaining account of the early days of crystallography </a:t>
            </a:r>
          </a:p>
        </p:txBody>
      </p:sp>
    </p:spTree>
    <p:extLst>
      <p:ext uri="{BB962C8B-B14F-4D97-AF65-F5344CB8AC3E}">
        <p14:creationId xmlns:p14="http://schemas.microsoft.com/office/powerpoint/2010/main" val="2708796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CB8A4-D73B-8349-A498-64E385E42B91}"/>
              </a:ext>
            </a:extLst>
          </p:cNvPr>
          <p:cNvPicPr>
            <a:picLocks noChangeAspect="1"/>
          </p:cNvPicPr>
          <p:nvPr/>
        </p:nvPicPr>
        <p:blipFill rotWithShape="1">
          <a:blip r:embed="rId2"/>
          <a:srcRect l="2065" t="1610" r="11274"/>
          <a:stretch/>
        </p:blipFill>
        <p:spPr>
          <a:xfrm rot="16200000">
            <a:off x="2330950" y="299234"/>
            <a:ext cx="4592549" cy="6747550"/>
          </a:xfrm>
          <a:prstGeom prst="rect">
            <a:avLst/>
          </a:prstGeom>
        </p:spPr>
      </p:pic>
      <p:sp>
        <p:nvSpPr>
          <p:cNvPr id="3" name="TextBox 2">
            <a:extLst>
              <a:ext uri="{FF2B5EF4-FFF2-40B4-BE49-F238E27FC236}">
                <a16:creationId xmlns:a16="http://schemas.microsoft.com/office/drawing/2014/main" id="{95DE618E-E6D9-9C5B-C5D9-219B75541320}"/>
              </a:ext>
            </a:extLst>
          </p:cNvPr>
          <p:cNvSpPr txBox="1"/>
          <p:nvPr/>
        </p:nvSpPr>
        <p:spPr>
          <a:xfrm>
            <a:off x="1" y="231911"/>
            <a:ext cx="9144000" cy="918778"/>
          </a:xfrm>
          <a:prstGeom prst="rect">
            <a:avLst/>
          </a:prstGeom>
          <a:noFill/>
        </p:spPr>
        <p:txBody>
          <a:bodyPr wrap="square" rtlCol="0">
            <a:spAutoFit/>
          </a:bodyPr>
          <a:lstStyle/>
          <a:p>
            <a:pPr algn="ctr">
              <a:lnSpc>
                <a:spcPts val="3200"/>
              </a:lnSpc>
            </a:pPr>
            <a:r>
              <a:rPr lang="en-US" sz="3200" b="1" dirty="0">
                <a:solidFill>
                  <a:srgbClr val="0432FF"/>
                </a:solidFill>
              </a:rPr>
              <a:t>72</a:t>
            </a:r>
            <a:r>
              <a:rPr lang="en-US" sz="3200" b="1" baseline="30000" dirty="0">
                <a:solidFill>
                  <a:srgbClr val="0432FF"/>
                </a:solidFill>
              </a:rPr>
              <a:t>nd </a:t>
            </a:r>
            <a:r>
              <a:rPr lang="en-US" sz="3200" b="1" dirty="0">
                <a:solidFill>
                  <a:srgbClr val="0432FF"/>
                </a:solidFill>
              </a:rPr>
              <a:t>Pittsburgh Diffraction Conference</a:t>
            </a:r>
          </a:p>
          <a:p>
            <a:pPr algn="ctr">
              <a:lnSpc>
                <a:spcPts val="3200"/>
              </a:lnSpc>
            </a:pPr>
            <a:r>
              <a:rPr lang="en-US" sz="3200" b="1" dirty="0">
                <a:solidFill>
                  <a:srgbClr val="0432FF"/>
                </a:solidFill>
              </a:rPr>
              <a:t> Athens, GA </a:t>
            </a:r>
          </a:p>
        </p:txBody>
      </p:sp>
      <p:sp>
        <p:nvSpPr>
          <p:cNvPr id="4" name="TextBox 3">
            <a:extLst>
              <a:ext uri="{FF2B5EF4-FFF2-40B4-BE49-F238E27FC236}">
                <a16:creationId xmlns:a16="http://schemas.microsoft.com/office/drawing/2014/main" id="{53A5E9FA-199F-D6EF-D9C5-D4D35890C806}"/>
              </a:ext>
            </a:extLst>
          </p:cNvPr>
          <p:cNvSpPr txBox="1"/>
          <p:nvPr/>
        </p:nvSpPr>
        <p:spPr>
          <a:xfrm>
            <a:off x="2345167" y="6325496"/>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790536D7-F8AB-FF8A-F749-3562AB48B09F}"/>
              </a:ext>
            </a:extLst>
          </p:cNvPr>
          <p:cNvSpPr txBox="1"/>
          <p:nvPr/>
        </p:nvSpPr>
        <p:spPr>
          <a:xfrm>
            <a:off x="1891166" y="6141539"/>
            <a:ext cx="5400774" cy="400110"/>
          </a:xfrm>
          <a:prstGeom prst="rect">
            <a:avLst/>
          </a:prstGeom>
          <a:noFill/>
        </p:spPr>
        <p:txBody>
          <a:bodyPr wrap="none" rtlCol="0">
            <a:spAutoFit/>
          </a:bodyPr>
          <a:lstStyle/>
          <a:p>
            <a:r>
              <a:rPr lang="en-US" sz="2000" dirty="0">
                <a:solidFill>
                  <a:srgbClr val="0432FF"/>
                </a:solidFill>
              </a:rPr>
              <a:t>Attendees take notes during the GSASII workshop </a:t>
            </a:r>
          </a:p>
        </p:txBody>
      </p:sp>
    </p:spTree>
    <p:extLst>
      <p:ext uri="{BB962C8B-B14F-4D97-AF65-F5344CB8AC3E}">
        <p14:creationId xmlns:p14="http://schemas.microsoft.com/office/powerpoint/2010/main" val="520266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B62A1E-2CA4-6B4C-93E9-F6D93747DF33}"/>
              </a:ext>
            </a:extLst>
          </p:cNvPr>
          <p:cNvPicPr>
            <a:picLocks noChangeAspect="1"/>
          </p:cNvPicPr>
          <p:nvPr/>
        </p:nvPicPr>
        <p:blipFill rotWithShape="1">
          <a:blip r:embed="rId2"/>
          <a:srcRect l="3228" r="11274"/>
          <a:stretch/>
        </p:blipFill>
        <p:spPr>
          <a:xfrm rot="16200000">
            <a:off x="1901455" y="-102618"/>
            <a:ext cx="4880432" cy="7387047"/>
          </a:xfrm>
          <a:prstGeom prst="rect">
            <a:avLst/>
          </a:prstGeom>
        </p:spPr>
      </p:pic>
      <p:sp>
        <p:nvSpPr>
          <p:cNvPr id="5" name="TextBox 4">
            <a:extLst>
              <a:ext uri="{FF2B5EF4-FFF2-40B4-BE49-F238E27FC236}">
                <a16:creationId xmlns:a16="http://schemas.microsoft.com/office/drawing/2014/main" id="{2E0E6E3B-8943-F1BA-C9FD-8E2FBEEF885F}"/>
              </a:ext>
            </a:extLst>
          </p:cNvPr>
          <p:cNvSpPr txBox="1"/>
          <p:nvPr/>
        </p:nvSpPr>
        <p:spPr>
          <a:xfrm>
            <a:off x="1" y="231911"/>
            <a:ext cx="9144000" cy="508409"/>
          </a:xfrm>
          <a:prstGeom prst="rect">
            <a:avLst/>
          </a:prstGeom>
          <a:noFill/>
        </p:spPr>
        <p:txBody>
          <a:bodyPr wrap="square" rtlCol="0">
            <a:spAutoFit/>
          </a:bodyPr>
          <a:lstStyle/>
          <a:p>
            <a:pPr algn="ctr">
              <a:lnSpc>
                <a:spcPts val="3200"/>
              </a:lnSpc>
            </a:pPr>
            <a:r>
              <a:rPr lang="en-US" sz="3200" b="1" dirty="0">
                <a:solidFill>
                  <a:srgbClr val="0432FF"/>
                </a:solidFill>
              </a:rPr>
              <a:t>72</a:t>
            </a:r>
            <a:r>
              <a:rPr lang="en-US" sz="3200" b="1" baseline="30000" dirty="0">
                <a:solidFill>
                  <a:srgbClr val="0432FF"/>
                </a:solidFill>
              </a:rPr>
              <a:t>nd </a:t>
            </a:r>
            <a:r>
              <a:rPr lang="en-US" sz="3200" b="1" dirty="0">
                <a:solidFill>
                  <a:srgbClr val="0432FF"/>
                </a:solidFill>
              </a:rPr>
              <a:t>PDC Conference Banquet</a:t>
            </a:r>
          </a:p>
        </p:txBody>
      </p:sp>
      <p:sp>
        <p:nvSpPr>
          <p:cNvPr id="6" name="TextBox 5">
            <a:extLst>
              <a:ext uri="{FF2B5EF4-FFF2-40B4-BE49-F238E27FC236}">
                <a16:creationId xmlns:a16="http://schemas.microsoft.com/office/drawing/2014/main" id="{D8252B56-995C-2F5C-5CD5-34E8EA331D22}"/>
              </a:ext>
            </a:extLst>
          </p:cNvPr>
          <p:cNvSpPr txBox="1"/>
          <p:nvPr/>
        </p:nvSpPr>
        <p:spPr>
          <a:xfrm>
            <a:off x="1099455" y="6241436"/>
            <a:ext cx="6939144" cy="400110"/>
          </a:xfrm>
          <a:prstGeom prst="rect">
            <a:avLst/>
          </a:prstGeom>
          <a:noFill/>
        </p:spPr>
        <p:txBody>
          <a:bodyPr wrap="none" rtlCol="0">
            <a:spAutoFit/>
          </a:bodyPr>
          <a:lstStyle/>
          <a:p>
            <a:r>
              <a:rPr lang="en-US" sz="2000" dirty="0"/>
              <a:t>Banquet  attendees were entertained by a country music quartet </a:t>
            </a:r>
          </a:p>
        </p:txBody>
      </p:sp>
    </p:spTree>
    <p:extLst>
      <p:ext uri="{BB962C8B-B14F-4D97-AF65-F5344CB8AC3E}">
        <p14:creationId xmlns:p14="http://schemas.microsoft.com/office/powerpoint/2010/main" val="2215057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CE60A9-A4AD-0682-429A-292EA930A77A}"/>
              </a:ext>
            </a:extLst>
          </p:cNvPr>
          <p:cNvPicPr>
            <a:picLocks noChangeAspect="1"/>
          </p:cNvPicPr>
          <p:nvPr/>
        </p:nvPicPr>
        <p:blipFill>
          <a:blip r:embed="rId2"/>
          <a:stretch>
            <a:fillRect/>
          </a:stretch>
        </p:blipFill>
        <p:spPr>
          <a:xfrm>
            <a:off x="179624" y="2613980"/>
            <a:ext cx="1220892" cy="1823545"/>
          </a:xfrm>
          <a:prstGeom prst="rect">
            <a:avLst/>
          </a:prstGeom>
        </p:spPr>
      </p:pic>
      <p:sp>
        <p:nvSpPr>
          <p:cNvPr id="2" name="TextBox 1">
            <a:extLst>
              <a:ext uri="{FF2B5EF4-FFF2-40B4-BE49-F238E27FC236}">
                <a16:creationId xmlns:a16="http://schemas.microsoft.com/office/drawing/2014/main" id="{0CE7E3ED-F446-50FE-44A6-2495C8273100}"/>
              </a:ext>
            </a:extLst>
          </p:cNvPr>
          <p:cNvSpPr txBox="1"/>
          <p:nvPr/>
        </p:nvSpPr>
        <p:spPr>
          <a:xfrm>
            <a:off x="491602" y="94639"/>
            <a:ext cx="8237511" cy="584775"/>
          </a:xfrm>
          <a:prstGeom prst="rect">
            <a:avLst/>
          </a:prstGeom>
          <a:noFill/>
        </p:spPr>
        <p:txBody>
          <a:bodyPr wrap="none" rtlCol="0">
            <a:spAutoFit/>
          </a:bodyPr>
          <a:lstStyle/>
          <a:p>
            <a:r>
              <a:rPr lang="en-US" sz="3200" b="1" dirty="0">
                <a:solidFill>
                  <a:srgbClr val="0432FF"/>
                </a:solidFill>
              </a:rPr>
              <a:t>Larry DeLucas, Herb Hauptman &amp; Linus Pauling </a:t>
            </a:r>
          </a:p>
        </p:txBody>
      </p:sp>
      <p:pic>
        <p:nvPicPr>
          <p:cNvPr id="4" name="Picture 3">
            <a:extLst>
              <a:ext uri="{FF2B5EF4-FFF2-40B4-BE49-F238E27FC236}">
                <a16:creationId xmlns:a16="http://schemas.microsoft.com/office/drawing/2014/main" id="{8CE8B60B-34D2-3F9C-5CC3-AB54619D6386}"/>
              </a:ext>
            </a:extLst>
          </p:cNvPr>
          <p:cNvPicPr>
            <a:picLocks noChangeAspect="1"/>
          </p:cNvPicPr>
          <p:nvPr/>
        </p:nvPicPr>
        <p:blipFill>
          <a:blip r:embed="rId3"/>
          <a:stretch>
            <a:fillRect/>
          </a:stretch>
        </p:blipFill>
        <p:spPr>
          <a:xfrm>
            <a:off x="179625" y="4815449"/>
            <a:ext cx="1220892" cy="1499070"/>
          </a:xfrm>
          <a:prstGeom prst="rect">
            <a:avLst/>
          </a:prstGeom>
        </p:spPr>
      </p:pic>
      <p:sp>
        <p:nvSpPr>
          <p:cNvPr id="11" name="TextBox 10">
            <a:extLst>
              <a:ext uri="{FF2B5EF4-FFF2-40B4-BE49-F238E27FC236}">
                <a16:creationId xmlns:a16="http://schemas.microsoft.com/office/drawing/2014/main" id="{FEEC82C0-D878-2F9A-004E-28AA4324939F}"/>
              </a:ext>
            </a:extLst>
          </p:cNvPr>
          <p:cNvSpPr txBox="1"/>
          <p:nvPr/>
        </p:nvSpPr>
        <p:spPr>
          <a:xfrm>
            <a:off x="1505113" y="796052"/>
            <a:ext cx="7459262" cy="5650906"/>
          </a:xfrm>
          <a:prstGeom prst="rect">
            <a:avLst/>
          </a:prstGeom>
          <a:noFill/>
        </p:spPr>
        <p:txBody>
          <a:bodyPr wrap="square" rtlCol="0">
            <a:spAutoFit/>
          </a:bodyPr>
          <a:lstStyle/>
          <a:p>
            <a:pPr>
              <a:lnSpc>
                <a:spcPts val="1800"/>
              </a:lnSpc>
              <a:spcAft>
                <a:spcPts val="600"/>
              </a:spcAft>
            </a:pPr>
            <a:r>
              <a:rPr lang="en-US" dirty="0"/>
              <a:t>The 50</a:t>
            </a:r>
            <a:r>
              <a:rPr lang="en-US" baseline="30000" dirty="0"/>
              <a:t>th</a:t>
            </a:r>
            <a:r>
              <a:rPr lang="en-US" dirty="0"/>
              <a:t> Annual PDC was held in conjunction with the 43</a:t>
            </a:r>
            <a:r>
              <a:rPr lang="en-US" baseline="30000" dirty="0"/>
              <a:t>rd</a:t>
            </a:r>
            <a:r>
              <a:rPr lang="en-US" dirty="0"/>
              <a:t>  Annual ACA meeting in Pittsburgh</a:t>
            </a:r>
          </a:p>
          <a:p>
            <a:pPr>
              <a:lnSpc>
                <a:spcPts val="1800"/>
              </a:lnSpc>
              <a:spcAft>
                <a:spcPts val="600"/>
              </a:spcAft>
            </a:pPr>
            <a:r>
              <a:rPr lang="en-US" dirty="0"/>
              <a:t>Larry </a:t>
            </a:r>
            <a:r>
              <a:rPr lang="en-US" dirty="0" err="1"/>
              <a:t>Delucas</a:t>
            </a:r>
            <a:r>
              <a:rPr lang="en-US" dirty="0"/>
              <a:t> had just returned from microgravity crystallization  experiments on STS 50 (Columbia) and was going to to talk about the experience</a:t>
            </a:r>
          </a:p>
          <a:p>
            <a:pPr>
              <a:lnSpc>
                <a:spcPts val="1800"/>
              </a:lnSpc>
              <a:spcAft>
                <a:spcPts val="600"/>
              </a:spcAft>
            </a:pPr>
            <a:r>
              <a:rPr lang="en-US" dirty="0"/>
              <a:t>The room was jam packed with people and many waiting outside to get in</a:t>
            </a:r>
          </a:p>
          <a:p>
            <a:pPr>
              <a:spcAft>
                <a:spcPts val="600"/>
              </a:spcAft>
            </a:pPr>
            <a:endParaRPr lang="en-US" dirty="0"/>
          </a:p>
          <a:p>
            <a:pPr>
              <a:spcAft>
                <a:spcPts val="600"/>
              </a:spcAft>
            </a:pPr>
            <a:r>
              <a:rPr lang="en-US" dirty="0"/>
              <a:t>Herb Hauptman had sent a poster abstract for the 42</a:t>
            </a:r>
            <a:r>
              <a:rPr lang="en-US" baseline="30000" dirty="0"/>
              <a:t>nd</a:t>
            </a:r>
            <a:r>
              <a:rPr lang="en-US" dirty="0"/>
              <a:t>  PDC</a:t>
            </a:r>
          </a:p>
          <a:p>
            <a:pPr>
              <a:lnSpc>
                <a:spcPts val="1800"/>
              </a:lnSpc>
              <a:spcAft>
                <a:spcPts val="600"/>
              </a:spcAft>
            </a:pPr>
            <a:r>
              <a:rPr lang="en-US" dirty="0"/>
              <a:t>However he received a Nobel Prize a couple of weeks before the meeting for his and Jerome Karl’s work on Direct Methods</a:t>
            </a:r>
          </a:p>
          <a:p>
            <a:pPr>
              <a:lnSpc>
                <a:spcPts val="1800"/>
              </a:lnSpc>
              <a:spcAft>
                <a:spcPts val="600"/>
              </a:spcAft>
            </a:pPr>
            <a:r>
              <a:rPr lang="en-US" dirty="0"/>
              <a:t>When asked if he would prefer an oral presentation given his status he said he preferred a poster presentation since he had many talks to do</a:t>
            </a:r>
          </a:p>
          <a:p>
            <a:pPr>
              <a:lnSpc>
                <a:spcPts val="1800"/>
              </a:lnSpc>
              <a:spcAft>
                <a:spcPts val="600"/>
              </a:spcAft>
            </a:pPr>
            <a:r>
              <a:rPr lang="en-US" dirty="0"/>
              <a:t>We  rearranged the posters giving him more room since we though that everyone would want to see him and his work</a:t>
            </a:r>
          </a:p>
          <a:p>
            <a:pPr>
              <a:lnSpc>
                <a:spcPts val="1800"/>
              </a:lnSpc>
              <a:spcAft>
                <a:spcPts val="600"/>
              </a:spcAft>
            </a:pPr>
            <a:endParaRPr lang="en-US" dirty="0"/>
          </a:p>
          <a:p>
            <a:pPr>
              <a:lnSpc>
                <a:spcPts val="1800"/>
              </a:lnSpc>
              <a:spcAft>
                <a:spcPts val="600"/>
              </a:spcAft>
            </a:pPr>
            <a:r>
              <a:rPr lang="en-US" dirty="0"/>
              <a:t>We invited Linus Pauling to give a talk at the PDC and he accepted</a:t>
            </a:r>
          </a:p>
          <a:p>
            <a:pPr>
              <a:lnSpc>
                <a:spcPts val="1800"/>
              </a:lnSpc>
              <a:spcAft>
                <a:spcPts val="600"/>
              </a:spcAft>
            </a:pPr>
            <a:r>
              <a:rPr lang="en-US" dirty="0"/>
              <a:t>He also wanted to talk about vitamin C so we said he could present the talk during the Conference Banquet at the University Club </a:t>
            </a:r>
          </a:p>
          <a:p>
            <a:pPr>
              <a:lnSpc>
                <a:spcPts val="1800"/>
              </a:lnSpc>
              <a:spcAft>
                <a:spcPts val="600"/>
              </a:spcAft>
            </a:pPr>
            <a:r>
              <a:rPr lang="en-US" dirty="0"/>
              <a:t>We then contacted the Pitt News about Pauling visit and found out that  Pitts Religious Studies Department had already sent in something about Pauling’s visit and the paper could only do one story</a:t>
            </a:r>
          </a:p>
        </p:txBody>
      </p:sp>
      <p:pic>
        <p:nvPicPr>
          <p:cNvPr id="12" name="Picture 11">
            <a:extLst>
              <a:ext uri="{FF2B5EF4-FFF2-40B4-BE49-F238E27FC236}">
                <a16:creationId xmlns:a16="http://schemas.microsoft.com/office/drawing/2014/main" id="{B3E77888-3FF7-DA68-C03A-F1C890953A25}"/>
              </a:ext>
            </a:extLst>
          </p:cNvPr>
          <p:cNvPicPr>
            <a:picLocks noChangeAspect="1"/>
          </p:cNvPicPr>
          <p:nvPr/>
        </p:nvPicPr>
        <p:blipFill>
          <a:blip r:embed="rId4"/>
          <a:stretch>
            <a:fillRect/>
          </a:stretch>
        </p:blipFill>
        <p:spPr>
          <a:xfrm>
            <a:off x="179624" y="796059"/>
            <a:ext cx="1217911" cy="1570362"/>
          </a:xfrm>
          <a:prstGeom prst="rect">
            <a:avLst/>
          </a:prstGeom>
        </p:spPr>
      </p:pic>
    </p:spTree>
    <p:extLst>
      <p:ext uri="{BB962C8B-B14F-4D97-AF65-F5344CB8AC3E}">
        <p14:creationId xmlns:p14="http://schemas.microsoft.com/office/powerpoint/2010/main" val="2546530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0A5E9-6566-F7A9-8D08-7600AB7612F7}"/>
              </a:ext>
            </a:extLst>
          </p:cNvPr>
          <p:cNvPicPr>
            <a:picLocks noChangeAspect="1"/>
          </p:cNvPicPr>
          <p:nvPr/>
        </p:nvPicPr>
        <p:blipFill>
          <a:blip r:embed="rId2"/>
          <a:stretch>
            <a:fillRect/>
          </a:stretch>
        </p:blipFill>
        <p:spPr>
          <a:xfrm>
            <a:off x="6452894" y="3465640"/>
            <a:ext cx="2514600" cy="1273523"/>
          </a:xfrm>
          <a:prstGeom prst="rect">
            <a:avLst/>
          </a:prstGeom>
          <a:ln>
            <a:solidFill>
              <a:schemeClr val="tx1"/>
            </a:solidFill>
          </a:ln>
        </p:spPr>
      </p:pic>
      <p:pic>
        <p:nvPicPr>
          <p:cNvPr id="5" name="Picture 4">
            <a:extLst>
              <a:ext uri="{FF2B5EF4-FFF2-40B4-BE49-F238E27FC236}">
                <a16:creationId xmlns:a16="http://schemas.microsoft.com/office/drawing/2014/main" id="{26353092-0DAB-D548-5DF4-CF563DBB20B8}"/>
              </a:ext>
            </a:extLst>
          </p:cNvPr>
          <p:cNvPicPr>
            <a:picLocks noChangeAspect="1"/>
          </p:cNvPicPr>
          <p:nvPr/>
        </p:nvPicPr>
        <p:blipFill>
          <a:blip r:embed="rId3"/>
          <a:stretch>
            <a:fillRect/>
          </a:stretch>
        </p:blipFill>
        <p:spPr>
          <a:xfrm>
            <a:off x="6453965" y="886969"/>
            <a:ext cx="2514600" cy="2220979"/>
          </a:xfrm>
          <a:prstGeom prst="rect">
            <a:avLst/>
          </a:prstGeom>
          <a:ln>
            <a:solidFill>
              <a:schemeClr val="tx1"/>
            </a:solidFill>
          </a:ln>
        </p:spPr>
      </p:pic>
      <p:sp>
        <p:nvSpPr>
          <p:cNvPr id="10" name="TextBox 9">
            <a:extLst>
              <a:ext uri="{FF2B5EF4-FFF2-40B4-BE49-F238E27FC236}">
                <a16:creationId xmlns:a16="http://schemas.microsoft.com/office/drawing/2014/main" id="{8DAB1384-5AD0-83B1-7384-1791ACDDFE0A}"/>
              </a:ext>
            </a:extLst>
          </p:cNvPr>
          <p:cNvSpPr txBox="1"/>
          <p:nvPr/>
        </p:nvSpPr>
        <p:spPr>
          <a:xfrm>
            <a:off x="6921805" y="3052649"/>
            <a:ext cx="1576778" cy="338554"/>
          </a:xfrm>
          <a:prstGeom prst="rect">
            <a:avLst/>
          </a:prstGeom>
          <a:noFill/>
        </p:spPr>
        <p:txBody>
          <a:bodyPr wrap="none" rtlCol="0">
            <a:spAutoFit/>
          </a:bodyPr>
          <a:lstStyle/>
          <a:p>
            <a:r>
              <a:rPr lang="en-US" sz="1600" dirty="0"/>
              <a:t>Roger </a:t>
            </a:r>
            <a:r>
              <a:rPr lang="en-US" sz="1600" dirty="0" err="1"/>
              <a:t>Lalancette</a:t>
            </a:r>
            <a:endParaRPr lang="en-US" sz="1600" dirty="0"/>
          </a:p>
        </p:txBody>
      </p:sp>
      <p:sp>
        <p:nvSpPr>
          <p:cNvPr id="11" name="TextBox 10">
            <a:extLst>
              <a:ext uri="{FF2B5EF4-FFF2-40B4-BE49-F238E27FC236}">
                <a16:creationId xmlns:a16="http://schemas.microsoft.com/office/drawing/2014/main" id="{C50792F8-A996-0F42-A32C-59AC0DE5001B}"/>
              </a:ext>
            </a:extLst>
          </p:cNvPr>
          <p:cNvSpPr txBox="1"/>
          <p:nvPr/>
        </p:nvSpPr>
        <p:spPr>
          <a:xfrm>
            <a:off x="202016" y="754905"/>
            <a:ext cx="6134989" cy="5678478"/>
          </a:xfrm>
          <a:prstGeom prst="rect">
            <a:avLst/>
          </a:prstGeom>
          <a:noFill/>
        </p:spPr>
        <p:txBody>
          <a:bodyPr wrap="square" rtlCol="0">
            <a:spAutoFit/>
          </a:bodyPr>
          <a:lstStyle/>
          <a:p>
            <a:pPr algn="just"/>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Bill </a:t>
            </a:r>
            <a:r>
              <a:rPr lang="en-US" sz="1800" dirty="0" err="1">
                <a:solidFill>
                  <a:srgbClr val="000000"/>
                </a:solidFill>
                <a:effectLst/>
                <a:latin typeface="Verdana" panose="020B0604030504040204" pitchFamily="34" charset="0"/>
                <a:ea typeface="Times New Roman" panose="02020603050405020304" pitchFamily="18" charset="0"/>
                <a:cs typeface="Arial" panose="020B0604020202020204" pitchFamily="34" charset="0"/>
              </a:rPr>
              <a:t>Furey</a:t>
            </a: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and I were graduate students at Rutgers working for Roger </a:t>
            </a:r>
            <a:r>
              <a:rPr lang="en-US" sz="1800" dirty="0" err="1">
                <a:solidFill>
                  <a:srgbClr val="000000"/>
                </a:solidFill>
                <a:effectLst/>
                <a:latin typeface="Verdana" panose="020B0604030504040204" pitchFamily="34" charset="0"/>
                <a:ea typeface="Times New Roman" panose="02020603050405020304" pitchFamily="18" charset="0"/>
                <a:cs typeface="Arial" panose="020B0604020202020204" pitchFamily="34" charset="0"/>
              </a:rPr>
              <a:t>Lalancette</a:t>
            </a:r>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 doing small molecule crystallography</a:t>
            </a:r>
          </a:p>
          <a:p>
            <a:pPr algn="just"/>
            <a:endParaRPr lang="en-US" sz="500" dirty="0">
              <a:solidFill>
                <a:srgbClr val="000000"/>
              </a:solidFill>
              <a:latin typeface="Verdana" panose="020B0604030504040204" pitchFamily="34" charset="0"/>
              <a:ea typeface="Times New Roman" panose="02020603050405020304" pitchFamily="18" charset="0"/>
              <a:cs typeface="Arial" panose="020B0604020202020204" pitchFamily="34" charset="0"/>
            </a:endParaRPr>
          </a:p>
          <a:p>
            <a:pPr algn="just"/>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Bill had just graduated and was working for B.C. Wang </a:t>
            </a: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at the VA Medical Center in </a:t>
            </a:r>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Pittsburgh</a:t>
            </a:r>
          </a:p>
          <a:p>
            <a:pPr algn="just"/>
            <a:endParaRPr lang="en-US" sz="500" dirty="0">
              <a:solidFill>
                <a:srgbClr val="000000"/>
              </a:solidFill>
              <a:latin typeface="Verdana" panose="020B0604030504040204" pitchFamily="34" charset="0"/>
              <a:ea typeface="Times New Roman" panose="02020603050405020304" pitchFamily="18" charset="0"/>
              <a:cs typeface="Arial" panose="020B0604020202020204" pitchFamily="34" charset="0"/>
            </a:endParaRPr>
          </a:p>
          <a:p>
            <a:pPr algn="just"/>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Bill contacted me and said that I should attend the PDC in October an meet B.C. Wang since he was looking for a postdoc</a:t>
            </a:r>
          </a:p>
          <a:p>
            <a:pPr algn="just"/>
            <a:endParaRPr lang="en-US" sz="500" dirty="0">
              <a:solidFill>
                <a:srgbClr val="000000"/>
              </a:solidFill>
              <a:latin typeface="Verdana" panose="020B0604030504040204" pitchFamily="34" charset="0"/>
              <a:ea typeface="Times New Roman" panose="02020603050405020304" pitchFamily="18" charset="0"/>
              <a:cs typeface="Arial" panose="020B0604020202020204" pitchFamily="34" charset="0"/>
            </a:endParaRPr>
          </a:p>
          <a:p>
            <a:pPr algn="just"/>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Roger and I then hatched a plan to attend the PDC at low cost</a:t>
            </a:r>
          </a:p>
          <a:p>
            <a:pPr algn="just"/>
            <a:endParaRPr lang="en-US" sz="500" dirty="0">
              <a:solidFill>
                <a:srgbClr val="000000"/>
              </a:solidFill>
              <a:latin typeface="Verdana" panose="020B0604030504040204" pitchFamily="34" charset="0"/>
              <a:ea typeface="Times New Roman" panose="02020603050405020304" pitchFamily="18" charset="0"/>
              <a:cs typeface="Arial" panose="020B0604020202020204" pitchFamily="34" charset="0"/>
            </a:endParaRPr>
          </a:p>
          <a:p>
            <a:pPr algn="just"/>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We would leave for Pittsburgh around 3 am attend the PDC &amp; meet with B.C. Wang an then head back </a:t>
            </a:r>
          </a:p>
          <a:p>
            <a:pPr algn="just"/>
            <a:endParaRPr lang="en-US" sz="500" dirty="0">
              <a:solidFill>
                <a:srgbClr val="000000"/>
              </a:solidFill>
              <a:latin typeface="Verdana" panose="020B0604030504040204" pitchFamily="34" charset="0"/>
              <a:ea typeface="Times New Roman" panose="02020603050405020304" pitchFamily="18" charset="0"/>
              <a:cs typeface="Arial" panose="020B0604020202020204" pitchFamily="34" charset="0"/>
            </a:endParaRPr>
          </a:p>
          <a:p>
            <a:pPr algn="just"/>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The PDC was amazing since I had been to only a couple of local meetings</a:t>
            </a:r>
          </a:p>
          <a:p>
            <a:pPr algn="just"/>
            <a:endParaRPr lang="en-US" sz="500" dirty="0">
              <a:solidFill>
                <a:srgbClr val="000000"/>
              </a:solidFill>
              <a:latin typeface="Verdana" panose="020B0604030504040204" pitchFamily="34" charset="0"/>
              <a:ea typeface="Times New Roman" panose="02020603050405020304" pitchFamily="18" charset="0"/>
              <a:cs typeface="Arial" panose="020B0604020202020204" pitchFamily="34" charset="0"/>
            </a:endParaRPr>
          </a:p>
          <a:p>
            <a:pPr algn="just"/>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I do remember </a:t>
            </a:r>
            <a:r>
              <a:rPr lang="en-US" sz="1800" dirty="0">
                <a:solidFill>
                  <a:srgbClr val="000000"/>
                </a:solidFill>
                <a:effectLst/>
                <a:latin typeface="Verdana" panose="020B0604030504040204" pitchFamily="34" charset="0"/>
                <a:ea typeface="Times New Roman" panose="02020603050405020304" pitchFamily="18" charset="0"/>
              </a:rPr>
              <a:t>Keith Hodgson &amp; George </a:t>
            </a:r>
            <a:r>
              <a:rPr lang="en-US" sz="1800" dirty="0" err="1">
                <a:solidFill>
                  <a:srgbClr val="000000"/>
                </a:solidFill>
                <a:effectLst/>
                <a:latin typeface="Verdana" panose="020B0604030504040204" pitchFamily="34" charset="0"/>
                <a:ea typeface="Times New Roman" panose="02020603050405020304" pitchFamily="18" charset="0"/>
              </a:rPr>
              <a:t>DeTitta</a:t>
            </a:r>
            <a:r>
              <a:rPr lang="en-US" dirty="0" err="1">
                <a:solidFill>
                  <a:srgbClr val="000000"/>
                </a:solidFill>
                <a:latin typeface="Verdana" panose="020B0604030504040204" pitchFamily="34" charset="0"/>
                <a:ea typeface="Times New Roman" panose="02020603050405020304" pitchFamily="18" charset="0"/>
              </a:rPr>
              <a:t>’s</a:t>
            </a:r>
            <a:r>
              <a:rPr lang="en-US" dirty="0">
                <a:solidFill>
                  <a:srgbClr val="000000"/>
                </a:solidFill>
                <a:latin typeface="Verdana" panose="020B0604030504040204" pitchFamily="34" charset="0"/>
                <a:ea typeface="Times New Roman" panose="02020603050405020304" pitchFamily="18" charset="0"/>
              </a:rPr>
              <a:t> receiving the Sidhu Award and the flat tire we got on our way home, and being stranded on the PA turnpike for several hours before help arrived</a:t>
            </a:r>
          </a:p>
        </p:txBody>
      </p:sp>
      <p:sp>
        <p:nvSpPr>
          <p:cNvPr id="12" name="TextBox 11">
            <a:extLst>
              <a:ext uri="{FF2B5EF4-FFF2-40B4-BE49-F238E27FC236}">
                <a16:creationId xmlns:a16="http://schemas.microsoft.com/office/drawing/2014/main" id="{CB4ED6F4-E24E-DCAD-6820-BAF7A2212C16}"/>
              </a:ext>
            </a:extLst>
          </p:cNvPr>
          <p:cNvSpPr txBox="1"/>
          <p:nvPr/>
        </p:nvSpPr>
        <p:spPr>
          <a:xfrm>
            <a:off x="6347637" y="4741514"/>
            <a:ext cx="2763321" cy="338554"/>
          </a:xfrm>
          <a:prstGeom prst="rect">
            <a:avLst/>
          </a:prstGeom>
          <a:noFill/>
        </p:spPr>
        <p:txBody>
          <a:bodyPr wrap="none" rtlCol="0">
            <a:spAutoFit/>
          </a:bodyPr>
          <a:lstStyle/>
          <a:p>
            <a:r>
              <a:rPr lang="en-US" sz="1600" dirty="0"/>
              <a:t>Roger’s 69 Sunbird convertible </a:t>
            </a:r>
          </a:p>
        </p:txBody>
      </p:sp>
      <p:pic>
        <p:nvPicPr>
          <p:cNvPr id="14" name="Picture 13">
            <a:extLst>
              <a:ext uri="{FF2B5EF4-FFF2-40B4-BE49-F238E27FC236}">
                <a16:creationId xmlns:a16="http://schemas.microsoft.com/office/drawing/2014/main" id="{C8FFD6F3-6D0F-3805-B2BE-FF5215FD36A2}"/>
              </a:ext>
            </a:extLst>
          </p:cNvPr>
          <p:cNvPicPr>
            <a:picLocks noChangeAspect="1"/>
          </p:cNvPicPr>
          <p:nvPr/>
        </p:nvPicPr>
        <p:blipFill>
          <a:blip r:embed="rId4"/>
          <a:stretch>
            <a:fillRect/>
          </a:stretch>
        </p:blipFill>
        <p:spPr>
          <a:xfrm rot="16200000">
            <a:off x="7185481" y="4407340"/>
            <a:ext cx="1049426" cy="2514600"/>
          </a:xfrm>
          <a:prstGeom prst="rect">
            <a:avLst/>
          </a:prstGeom>
          <a:ln>
            <a:solidFill>
              <a:schemeClr val="tx1"/>
            </a:solidFill>
          </a:ln>
        </p:spPr>
      </p:pic>
      <p:sp>
        <p:nvSpPr>
          <p:cNvPr id="15" name="TextBox 14">
            <a:extLst>
              <a:ext uri="{FF2B5EF4-FFF2-40B4-BE49-F238E27FC236}">
                <a16:creationId xmlns:a16="http://schemas.microsoft.com/office/drawing/2014/main" id="{86596709-86FD-C766-95FF-9D16202341BF}"/>
              </a:ext>
            </a:extLst>
          </p:cNvPr>
          <p:cNvSpPr txBox="1"/>
          <p:nvPr/>
        </p:nvSpPr>
        <p:spPr>
          <a:xfrm>
            <a:off x="6361808" y="6137927"/>
            <a:ext cx="2404504" cy="584775"/>
          </a:xfrm>
          <a:prstGeom prst="rect">
            <a:avLst/>
          </a:prstGeom>
          <a:noFill/>
        </p:spPr>
        <p:txBody>
          <a:bodyPr wrap="none" rtlCol="0">
            <a:spAutoFit/>
          </a:bodyPr>
          <a:lstStyle/>
          <a:p>
            <a:r>
              <a:rPr lang="en-US" sz="1600" dirty="0"/>
              <a:t>Roger’s defective CO</a:t>
            </a:r>
            <a:r>
              <a:rPr lang="en-US" sz="1600" baseline="-25000" dirty="0"/>
              <a:t>2</a:t>
            </a:r>
            <a:r>
              <a:rPr lang="en-US" sz="1600" dirty="0"/>
              <a:t> tire </a:t>
            </a:r>
          </a:p>
          <a:p>
            <a:r>
              <a:rPr lang="en-US" sz="1600" dirty="0"/>
              <a:t>inflator</a:t>
            </a:r>
          </a:p>
        </p:txBody>
      </p:sp>
      <p:sp>
        <p:nvSpPr>
          <p:cNvPr id="2" name="TextBox 1">
            <a:extLst>
              <a:ext uri="{FF2B5EF4-FFF2-40B4-BE49-F238E27FC236}">
                <a16:creationId xmlns:a16="http://schemas.microsoft.com/office/drawing/2014/main" id="{7F2E10AA-1E37-DFA0-BF65-653C19D2707A}"/>
              </a:ext>
            </a:extLst>
          </p:cNvPr>
          <p:cNvSpPr txBox="1"/>
          <p:nvPr/>
        </p:nvSpPr>
        <p:spPr>
          <a:xfrm>
            <a:off x="309743" y="125373"/>
            <a:ext cx="8524513" cy="584775"/>
          </a:xfrm>
          <a:prstGeom prst="rect">
            <a:avLst/>
          </a:prstGeom>
          <a:noFill/>
        </p:spPr>
        <p:txBody>
          <a:bodyPr wrap="none" rtlCol="0">
            <a:spAutoFit/>
          </a:bodyPr>
          <a:lstStyle/>
          <a:p>
            <a:r>
              <a:rPr lang="en-US" sz="3200" b="1" i="1" dirty="0">
                <a:solidFill>
                  <a:srgbClr val="0432FF"/>
                </a:solidFill>
              </a:rPr>
              <a:t>1978 - My first Pittsburgh Diffraction Conference </a:t>
            </a:r>
          </a:p>
        </p:txBody>
      </p:sp>
    </p:spTree>
    <p:extLst>
      <p:ext uri="{BB962C8B-B14F-4D97-AF65-F5344CB8AC3E}">
        <p14:creationId xmlns:p14="http://schemas.microsoft.com/office/powerpoint/2010/main" val="4022655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915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406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DAB1384-5AD0-83B1-7384-1791ACDDFE0A}"/>
              </a:ext>
            </a:extLst>
          </p:cNvPr>
          <p:cNvSpPr txBox="1"/>
          <p:nvPr/>
        </p:nvSpPr>
        <p:spPr>
          <a:xfrm>
            <a:off x="6741044" y="2698309"/>
            <a:ext cx="1922706" cy="338554"/>
          </a:xfrm>
          <a:prstGeom prst="rect">
            <a:avLst/>
          </a:prstGeom>
          <a:noFill/>
        </p:spPr>
        <p:txBody>
          <a:bodyPr wrap="none" rtlCol="0">
            <a:spAutoFit/>
          </a:bodyPr>
          <a:lstStyle/>
          <a:p>
            <a:r>
              <a:rPr lang="en-US" sz="1600" dirty="0"/>
              <a:t>B.C. Wang circa 1977</a:t>
            </a:r>
          </a:p>
        </p:txBody>
      </p:sp>
      <p:sp>
        <p:nvSpPr>
          <p:cNvPr id="11" name="TextBox 10">
            <a:extLst>
              <a:ext uri="{FF2B5EF4-FFF2-40B4-BE49-F238E27FC236}">
                <a16:creationId xmlns:a16="http://schemas.microsoft.com/office/drawing/2014/main" id="{C50792F8-A996-0F42-A32C-59AC0DE5001B}"/>
              </a:ext>
            </a:extLst>
          </p:cNvPr>
          <p:cNvSpPr txBox="1"/>
          <p:nvPr/>
        </p:nvSpPr>
        <p:spPr>
          <a:xfrm>
            <a:off x="202016" y="804610"/>
            <a:ext cx="6134989" cy="6109365"/>
          </a:xfrm>
          <a:prstGeom prst="rect">
            <a:avLst/>
          </a:prstGeom>
          <a:noFill/>
        </p:spPr>
        <p:txBody>
          <a:bodyPr wrap="square" rtlCol="0">
            <a:spAutoFit/>
          </a:bodyPr>
          <a:lstStyle/>
          <a:p>
            <a:pPr algn="just"/>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Meeting B.C. Wang changed my life</a:t>
            </a:r>
          </a:p>
          <a:p>
            <a:pPr algn="just"/>
            <a:endParaRPr lang="en-US" sz="5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endParaRPr>
          </a:p>
          <a:p>
            <a:pPr algn="just"/>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He </a:t>
            </a:r>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hired me to come to Pittsburgh and work as a </a:t>
            </a: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postdoc on his </a:t>
            </a:r>
            <a:r>
              <a:rPr lang="en-US" dirty="0" err="1">
                <a:solidFill>
                  <a:srgbClr val="000000"/>
                </a:solidFill>
                <a:latin typeface="Verdana" panose="020B0604030504040204" pitchFamily="34" charset="0"/>
                <a:ea typeface="Times New Roman" panose="02020603050405020304" pitchFamily="18" charset="0"/>
                <a:cs typeface="Arial" panose="020B0604020202020204" pitchFamily="34" charset="0"/>
              </a:rPr>
              <a:t>neurophysin</a:t>
            </a: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 project</a:t>
            </a:r>
          </a:p>
          <a:p>
            <a:pPr algn="just"/>
            <a:endParaRPr lang="en-US" sz="5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endParaRPr>
          </a:p>
          <a:p>
            <a:pPr algn="just"/>
            <a:endParaRPr lang="en-US" sz="5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endParaRPr>
          </a:p>
          <a:p>
            <a:pPr algn="just"/>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I arrived in Pittsburgh in the fall of 1980 and began preparing </a:t>
            </a:r>
            <a:r>
              <a:rPr lang="en-US" dirty="0" err="1">
                <a:solidFill>
                  <a:srgbClr val="000000"/>
                </a:solidFill>
                <a:latin typeface="Verdana" panose="020B0604030504040204" pitchFamily="34" charset="0"/>
                <a:ea typeface="Times New Roman" panose="02020603050405020304" pitchFamily="18" charset="0"/>
                <a:cs typeface="Arial" panose="020B0604020202020204" pitchFamily="34" charset="0"/>
              </a:rPr>
              <a:t>neurophysin</a:t>
            </a: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 for crystallization, modifying their data processing programs to make them space group general and increase efficiency</a:t>
            </a:r>
          </a:p>
          <a:p>
            <a:pPr algn="just"/>
            <a:endParaRPr lang="en-US" sz="500" dirty="0">
              <a:solidFill>
                <a:srgbClr val="000000"/>
              </a:solidFill>
              <a:latin typeface="Verdana" panose="020B0604030504040204" pitchFamily="34" charset="0"/>
              <a:ea typeface="Times New Roman" panose="02020603050405020304" pitchFamily="18" charset="0"/>
              <a:cs typeface="Arial" panose="020B0604020202020204" pitchFamily="34" charset="0"/>
            </a:endParaRPr>
          </a:p>
          <a:p>
            <a:pPr algn="just"/>
            <a:endParaRPr lang="en-US" sz="500" dirty="0">
              <a:solidFill>
                <a:srgbClr val="000000"/>
              </a:solidFill>
              <a:latin typeface="Verdana" panose="020B0604030504040204" pitchFamily="34" charset="0"/>
              <a:ea typeface="Times New Roman" panose="02020603050405020304" pitchFamily="18" charset="0"/>
              <a:cs typeface="Arial" panose="020B0604020202020204" pitchFamily="34" charset="0"/>
            </a:endParaRPr>
          </a:p>
          <a:p>
            <a:pPr algn="just"/>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Although working at the VA, B.C.’s NIH grant was funded through the Department of Crystallography</a:t>
            </a:r>
            <a:endPar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endParaRPr>
          </a:p>
          <a:p>
            <a:pPr algn="just"/>
            <a:endParaRPr lang="en-US" sz="500" dirty="0">
              <a:solidFill>
                <a:srgbClr val="000000"/>
              </a:solidFill>
              <a:latin typeface="Verdana" panose="020B0604030504040204" pitchFamily="34" charset="0"/>
              <a:ea typeface="Times New Roman" panose="02020603050405020304" pitchFamily="18" charset="0"/>
              <a:cs typeface="Arial" panose="020B0604020202020204" pitchFamily="34" charset="0"/>
            </a:endParaRPr>
          </a:p>
          <a:p>
            <a:pPr algn="just"/>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I also began spending time in the Department of  Crystallography meeting the professors, postdocs and graduate students, and becoming familiar with how things worked </a:t>
            </a:r>
          </a:p>
          <a:p>
            <a:pPr algn="just"/>
            <a:endParaRPr lang="en-US" sz="500" dirty="0">
              <a:solidFill>
                <a:srgbClr val="000000"/>
              </a:solidFill>
              <a:latin typeface="Verdana" panose="020B0604030504040204" pitchFamily="34" charset="0"/>
              <a:ea typeface="Times New Roman" panose="02020603050405020304" pitchFamily="18" charset="0"/>
              <a:cs typeface="Arial" panose="020B0604020202020204" pitchFamily="34" charset="0"/>
            </a:endParaRPr>
          </a:p>
          <a:p>
            <a:pPr algn="just"/>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It was during this time I became involved in the Pittsburgh Diffraction Society and the Pittsburgh Diffraction Conference</a:t>
            </a:r>
          </a:p>
          <a:p>
            <a:pPr algn="just"/>
            <a:endPar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endParaRPr>
          </a:p>
          <a:p>
            <a:pPr algn="just"/>
            <a:endParaRPr lang="en-US" sz="500" dirty="0">
              <a:solidFill>
                <a:srgbClr val="000000"/>
              </a:solidFill>
              <a:latin typeface="Verdana" panose="020B0604030504040204" pitchFamily="34" charset="0"/>
              <a:ea typeface="Times New Roman" panose="02020603050405020304" pitchFamily="18" charset="0"/>
              <a:cs typeface="Arial" panose="020B0604020202020204" pitchFamily="34" charset="0"/>
            </a:endParaRPr>
          </a:p>
          <a:p>
            <a:pPr algn="ctr"/>
            <a:r>
              <a:rPr lang="en-US" b="1" dirty="0">
                <a:solidFill>
                  <a:srgbClr val="0432FF"/>
                </a:solidFill>
                <a:latin typeface="Verdana" panose="020B0604030504040204" pitchFamily="34" charset="0"/>
                <a:ea typeface="Times New Roman" panose="02020603050405020304" pitchFamily="18" charset="0"/>
                <a:cs typeface="Arial" panose="020B0604020202020204" pitchFamily="34" charset="0"/>
              </a:rPr>
              <a:t>B.C. and I have been working together since the fall of 1980.</a:t>
            </a:r>
          </a:p>
        </p:txBody>
      </p:sp>
      <p:sp>
        <p:nvSpPr>
          <p:cNvPr id="12" name="TextBox 11">
            <a:extLst>
              <a:ext uri="{FF2B5EF4-FFF2-40B4-BE49-F238E27FC236}">
                <a16:creationId xmlns:a16="http://schemas.microsoft.com/office/drawing/2014/main" id="{CB4ED6F4-E24E-DCAD-6820-BAF7A2212C16}"/>
              </a:ext>
            </a:extLst>
          </p:cNvPr>
          <p:cNvSpPr txBox="1"/>
          <p:nvPr/>
        </p:nvSpPr>
        <p:spPr>
          <a:xfrm>
            <a:off x="6347636" y="4599829"/>
            <a:ext cx="2578417" cy="338554"/>
          </a:xfrm>
          <a:prstGeom prst="rect">
            <a:avLst/>
          </a:prstGeom>
          <a:noFill/>
        </p:spPr>
        <p:txBody>
          <a:bodyPr wrap="square" rtlCol="0">
            <a:spAutoFit/>
          </a:bodyPr>
          <a:lstStyle/>
          <a:p>
            <a:pPr algn="ctr"/>
            <a:r>
              <a:rPr lang="en-US" sz="1600" dirty="0"/>
              <a:t>Bovine </a:t>
            </a:r>
            <a:r>
              <a:rPr lang="en-US" sz="1600" dirty="0" err="1"/>
              <a:t>neurophysin</a:t>
            </a:r>
            <a:r>
              <a:rPr lang="en-US" sz="1600" dirty="0"/>
              <a:t> II</a:t>
            </a:r>
          </a:p>
        </p:txBody>
      </p:sp>
      <p:sp>
        <p:nvSpPr>
          <p:cNvPr id="16" name="TextBox 15">
            <a:extLst>
              <a:ext uri="{FF2B5EF4-FFF2-40B4-BE49-F238E27FC236}">
                <a16:creationId xmlns:a16="http://schemas.microsoft.com/office/drawing/2014/main" id="{66D3D69C-F74B-7A7A-E597-FC70D742BAA8}"/>
              </a:ext>
            </a:extLst>
          </p:cNvPr>
          <p:cNvSpPr txBox="1"/>
          <p:nvPr/>
        </p:nvSpPr>
        <p:spPr>
          <a:xfrm>
            <a:off x="1870032" y="140142"/>
            <a:ext cx="5537093" cy="584775"/>
          </a:xfrm>
          <a:prstGeom prst="rect">
            <a:avLst/>
          </a:prstGeom>
          <a:noFill/>
        </p:spPr>
        <p:txBody>
          <a:bodyPr wrap="none" rtlCol="0">
            <a:spAutoFit/>
          </a:bodyPr>
          <a:lstStyle/>
          <a:p>
            <a:r>
              <a:rPr lang="en-US" sz="3200" b="1" i="1" dirty="0">
                <a:solidFill>
                  <a:srgbClr val="0432FF"/>
                </a:solidFill>
              </a:rPr>
              <a:t>The 1978 PDC Changed My Life </a:t>
            </a:r>
          </a:p>
        </p:txBody>
      </p:sp>
      <p:pic>
        <p:nvPicPr>
          <p:cNvPr id="17" name="Picture 16">
            <a:extLst>
              <a:ext uri="{FF2B5EF4-FFF2-40B4-BE49-F238E27FC236}">
                <a16:creationId xmlns:a16="http://schemas.microsoft.com/office/drawing/2014/main" id="{4A49FB7B-2C0A-E97E-D157-C157618EC5B9}"/>
              </a:ext>
            </a:extLst>
          </p:cNvPr>
          <p:cNvPicPr>
            <a:picLocks noChangeAspect="1"/>
          </p:cNvPicPr>
          <p:nvPr/>
        </p:nvPicPr>
        <p:blipFill rotWithShape="1">
          <a:blip r:embed="rId2"/>
          <a:srcRect l="13458" t="4892" r="25574" b="32514"/>
          <a:stretch/>
        </p:blipFill>
        <p:spPr>
          <a:xfrm rot="16200000">
            <a:off x="6722456" y="504242"/>
            <a:ext cx="1892595" cy="2514600"/>
          </a:xfrm>
          <a:prstGeom prst="rect">
            <a:avLst/>
          </a:prstGeom>
          <a:ln>
            <a:solidFill>
              <a:schemeClr val="tx1"/>
            </a:solidFill>
          </a:ln>
        </p:spPr>
      </p:pic>
      <p:pic>
        <p:nvPicPr>
          <p:cNvPr id="19" name="Picture 18">
            <a:extLst>
              <a:ext uri="{FF2B5EF4-FFF2-40B4-BE49-F238E27FC236}">
                <a16:creationId xmlns:a16="http://schemas.microsoft.com/office/drawing/2014/main" id="{7442DF00-A8DF-62BB-55F5-1354E69ACDFB}"/>
              </a:ext>
            </a:extLst>
          </p:cNvPr>
          <p:cNvPicPr>
            <a:picLocks noChangeAspect="1"/>
          </p:cNvPicPr>
          <p:nvPr/>
        </p:nvPicPr>
        <p:blipFill>
          <a:blip r:embed="rId3"/>
          <a:stretch>
            <a:fillRect/>
          </a:stretch>
        </p:blipFill>
        <p:spPr>
          <a:xfrm>
            <a:off x="6337005" y="3047497"/>
            <a:ext cx="2589049" cy="1599790"/>
          </a:xfrm>
          <a:prstGeom prst="rect">
            <a:avLst/>
          </a:prstGeom>
          <a:ln>
            <a:solidFill>
              <a:schemeClr val="tx1"/>
            </a:solidFill>
          </a:ln>
        </p:spPr>
      </p:pic>
      <p:pic>
        <p:nvPicPr>
          <p:cNvPr id="22" name="Picture 21">
            <a:extLst>
              <a:ext uri="{FF2B5EF4-FFF2-40B4-BE49-F238E27FC236}">
                <a16:creationId xmlns:a16="http://schemas.microsoft.com/office/drawing/2014/main" id="{E8389FDD-767D-E091-F38D-BC3E540AC6EB}"/>
              </a:ext>
            </a:extLst>
          </p:cNvPr>
          <p:cNvPicPr>
            <a:picLocks noChangeAspect="1"/>
          </p:cNvPicPr>
          <p:nvPr/>
        </p:nvPicPr>
        <p:blipFill rotWithShape="1">
          <a:blip r:embed="rId4"/>
          <a:srcRect t="6193" b="-1"/>
          <a:stretch/>
        </p:blipFill>
        <p:spPr>
          <a:xfrm>
            <a:off x="6337005" y="4965283"/>
            <a:ext cx="2589048" cy="1493533"/>
          </a:xfrm>
          <a:prstGeom prst="rect">
            <a:avLst/>
          </a:prstGeom>
        </p:spPr>
      </p:pic>
      <p:sp>
        <p:nvSpPr>
          <p:cNvPr id="23" name="TextBox 22">
            <a:extLst>
              <a:ext uri="{FF2B5EF4-FFF2-40B4-BE49-F238E27FC236}">
                <a16:creationId xmlns:a16="http://schemas.microsoft.com/office/drawing/2014/main" id="{5B173031-2E3D-7673-F755-8EE65F467492}"/>
              </a:ext>
            </a:extLst>
          </p:cNvPr>
          <p:cNvSpPr txBox="1"/>
          <p:nvPr/>
        </p:nvSpPr>
        <p:spPr>
          <a:xfrm>
            <a:off x="6337005" y="6470965"/>
            <a:ext cx="2578417" cy="338554"/>
          </a:xfrm>
          <a:prstGeom prst="rect">
            <a:avLst/>
          </a:prstGeom>
          <a:noFill/>
        </p:spPr>
        <p:txBody>
          <a:bodyPr wrap="square" rtlCol="0">
            <a:spAutoFit/>
          </a:bodyPr>
          <a:lstStyle/>
          <a:p>
            <a:pPr algn="ctr"/>
            <a:r>
              <a:rPr lang="en-US" sz="1600" dirty="0"/>
              <a:t>VA  group 1985</a:t>
            </a:r>
          </a:p>
        </p:txBody>
      </p:sp>
    </p:spTree>
    <p:extLst>
      <p:ext uri="{BB962C8B-B14F-4D97-AF65-F5344CB8AC3E}">
        <p14:creationId xmlns:p14="http://schemas.microsoft.com/office/powerpoint/2010/main" val="3245165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DAB1384-5AD0-83B1-7384-1791ACDDFE0A}"/>
              </a:ext>
            </a:extLst>
          </p:cNvPr>
          <p:cNvSpPr txBox="1"/>
          <p:nvPr/>
        </p:nvSpPr>
        <p:spPr>
          <a:xfrm>
            <a:off x="6985373" y="2300538"/>
            <a:ext cx="1392241" cy="338554"/>
          </a:xfrm>
          <a:prstGeom prst="rect">
            <a:avLst/>
          </a:prstGeom>
          <a:noFill/>
        </p:spPr>
        <p:txBody>
          <a:bodyPr wrap="none" rtlCol="0">
            <a:spAutoFit/>
          </a:bodyPr>
          <a:lstStyle/>
          <a:p>
            <a:r>
              <a:rPr lang="en-US" sz="1600" dirty="0"/>
              <a:t>George Jeffrey</a:t>
            </a:r>
          </a:p>
        </p:txBody>
      </p:sp>
      <p:sp>
        <p:nvSpPr>
          <p:cNvPr id="11" name="TextBox 10">
            <a:extLst>
              <a:ext uri="{FF2B5EF4-FFF2-40B4-BE49-F238E27FC236}">
                <a16:creationId xmlns:a16="http://schemas.microsoft.com/office/drawing/2014/main" id="{C50792F8-A996-0F42-A32C-59AC0DE5001B}"/>
              </a:ext>
            </a:extLst>
          </p:cNvPr>
          <p:cNvSpPr txBox="1"/>
          <p:nvPr/>
        </p:nvSpPr>
        <p:spPr>
          <a:xfrm>
            <a:off x="196479" y="1169090"/>
            <a:ext cx="6512793" cy="5647700"/>
          </a:xfrm>
          <a:prstGeom prst="rect">
            <a:avLst/>
          </a:prstGeom>
          <a:noFill/>
        </p:spPr>
        <p:txBody>
          <a:bodyPr wrap="square" rtlCol="0">
            <a:spAutoFit/>
          </a:bodyPr>
          <a:lstStyle/>
          <a:p>
            <a:pPr algn="just"/>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The Department of Crystallography was founded 1969 by J.A. Jeffery.</a:t>
            </a:r>
          </a:p>
          <a:p>
            <a:pPr algn="just"/>
            <a:endParaRPr lang="en-US" sz="10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endParaRPr>
          </a:p>
          <a:p>
            <a:pPr algn="just"/>
            <a:endParaRPr lang="en-US" sz="5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endParaRPr>
          </a:p>
          <a:p>
            <a:pPr algn="just"/>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Other members of the Department during my time at Pitt were </a:t>
            </a:r>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Bryan Craven, R. Shino, Dave Stout, B.C. Wang, John Ruble, Joan Klinger (chief organizer) and a goodly number of graduate students and postdocs</a:t>
            </a:r>
          </a:p>
          <a:p>
            <a:pPr algn="just"/>
            <a:endParaRPr lang="en-US" sz="10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endParaRPr>
          </a:p>
          <a:p>
            <a:pPr algn="just"/>
            <a:endParaRPr lang="en-US" sz="500" dirty="0">
              <a:solidFill>
                <a:srgbClr val="000000"/>
              </a:solidFill>
              <a:latin typeface="Verdana" panose="020B0604030504040204" pitchFamily="34" charset="0"/>
              <a:ea typeface="Times New Roman" panose="02020603050405020304" pitchFamily="18" charset="0"/>
              <a:cs typeface="Arial" panose="020B0604020202020204" pitchFamily="34" charset="0"/>
            </a:endParaRPr>
          </a:p>
          <a:p>
            <a:pPr algn="just"/>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Other scientists would visit for a short time including several Nobel Laurates and leaders in various fields. One long term visitor was Don Koenig, co-author on the 1</a:t>
            </a:r>
            <a:r>
              <a:rPr lang="en-US" baseline="30000" dirty="0">
                <a:solidFill>
                  <a:srgbClr val="000000"/>
                </a:solidFill>
                <a:latin typeface="Verdana" panose="020B0604030504040204" pitchFamily="34" charset="0"/>
                <a:ea typeface="Times New Roman" panose="02020603050405020304" pitchFamily="18" charset="0"/>
                <a:cs typeface="Arial" panose="020B0604020202020204" pitchFamily="34" charset="0"/>
              </a:rPr>
              <a:t>st</a:t>
            </a: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 Lysozyme paper.</a:t>
            </a:r>
          </a:p>
          <a:p>
            <a:pPr algn="just"/>
            <a:endParaRPr lang="en-US" sz="1000" dirty="0">
              <a:solidFill>
                <a:srgbClr val="000000"/>
              </a:solidFill>
              <a:latin typeface="Verdana" panose="020B0604030504040204" pitchFamily="34" charset="0"/>
              <a:ea typeface="Times New Roman" panose="02020603050405020304" pitchFamily="18" charset="0"/>
              <a:cs typeface="Arial" panose="020B0604020202020204" pitchFamily="34" charset="0"/>
            </a:endParaRPr>
          </a:p>
          <a:p>
            <a:pPr algn="just"/>
            <a:endParaRPr lang="en-US" sz="500" dirty="0">
              <a:solidFill>
                <a:srgbClr val="000000"/>
              </a:solidFill>
              <a:latin typeface="Verdana" panose="020B0604030504040204" pitchFamily="34" charset="0"/>
              <a:ea typeface="Times New Roman" panose="02020603050405020304" pitchFamily="18" charset="0"/>
              <a:cs typeface="Arial" panose="020B0604020202020204" pitchFamily="34" charset="0"/>
            </a:endParaRPr>
          </a:p>
          <a:p>
            <a:pPr algn="just"/>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The Pittsburgh Diffraction Conferences were held yearly in Pittsburgh at that time and the Department played a vital role</a:t>
            </a:r>
          </a:p>
          <a:p>
            <a:pPr algn="just"/>
            <a:endParaRPr lang="en-US" sz="1000" dirty="0">
              <a:solidFill>
                <a:srgbClr val="000000"/>
              </a:solidFill>
              <a:latin typeface="Verdana" panose="020B0604030504040204" pitchFamily="34" charset="0"/>
              <a:ea typeface="Times New Roman" panose="02020603050405020304" pitchFamily="18" charset="0"/>
              <a:cs typeface="Arial" panose="020B0604020202020204" pitchFamily="34" charset="0"/>
            </a:endParaRPr>
          </a:p>
          <a:p>
            <a:pPr algn="just"/>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It was all hands on deck professors, postdocs and grad students were all expected to help with Conference logistics</a:t>
            </a:r>
          </a:p>
          <a:p>
            <a:pPr algn="just"/>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p>
        </p:txBody>
      </p:sp>
      <p:sp>
        <p:nvSpPr>
          <p:cNvPr id="12" name="TextBox 11">
            <a:extLst>
              <a:ext uri="{FF2B5EF4-FFF2-40B4-BE49-F238E27FC236}">
                <a16:creationId xmlns:a16="http://schemas.microsoft.com/office/drawing/2014/main" id="{CB4ED6F4-E24E-DCAD-6820-BAF7A2212C16}"/>
              </a:ext>
            </a:extLst>
          </p:cNvPr>
          <p:cNvSpPr txBox="1"/>
          <p:nvPr/>
        </p:nvSpPr>
        <p:spPr>
          <a:xfrm>
            <a:off x="6468823" y="4456608"/>
            <a:ext cx="2578417" cy="338554"/>
          </a:xfrm>
          <a:prstGeom prst="rect">
            <a:avLst/>
          </a:prstGeom>
          <a:noFill/>
        </p:spPr>
        <p:txBody>
          <a:bodyPr wrap="square" rtlCol="0">
            <a:spAutoFit/>
          </a:bodyPr>
          <a:lstStyle/>
          <a:p>
            <a:pPr algn="ctr"/>
            <a:r>
              <a:rPr lang="en-US" sz="1600" dirty="0"/>
              <a:t>Bryan Craven</a:t>
            </a:r>
          </a:p>
        </p:txBody>
      </p:sp>
      <p:sp>
        <p:nvSpPr>
          <p:cNvPr id="16" name="TextBox 15">
            <a:extLst>
              <a:ext uri="{FF2B5EF4-FFF2-40B4-BE49-F238E27FC236}">
                <a16:creationId xmlns:a16="http://schemas.microsoft.com/office/drawing/2014/main" id="{66D3D69C-F74B-7A7A-E597-FC70D742BAA8}"/>
              </a:ext>
            </a:extLst>
          </p:cNvPr>
          <p:cNvSpPr txBox="1"/>
          <p:nvPr/>
        </p:nvSpPr>
        <p:spPr>
          <a:xfrm>
            <a:off x="172128" y="140142"/>
            <a:ext cx="8780443" cy="584775"/>
          </a:xfrm>
          <a:prstGeom prst="rect">
            <a:avLst/>
          </a:prstGeom>
          <a:noFill/>
        </p:spPr>
        <p:txBody>
          <a:bodyPr wrap="square" rtlCol="0">
            <a:spAutoFit/>
          </a:bodyPr>
          <a:lstStyle/>
          <a:p>
            <a:pPr algn="ctr"/>
            <a:r>
              <a:rPr lang="en-US" sz="3200" b="1" i="1" dirty="0">
                <a:solidFill>
                  <a:srgbClr val="0432FF"/>
                </a:solidFill>
              </a:rPr>
              <a:t>The PDC &amp; the Department of Crystallography </a:t>
            </a:r>
          </a:p>
        </p:txBody>
      </p:sp>
      <p:sp>
        <p:nvSpPr>
          <p:cNvPr id="23" name="TextBox 22">
            <a:extLst>
              <a:ext uri="{FF2B5EF4-FFF2-40B4-BE49-F238E27FC236}">
                <a16:creationId xmlns:a16="http://schemas.microsoft.com/office/drawing/2014/main" id="{5B173031-2E3D-7673-F755-8EE65F467492}"/>
              </a:ext>
            </a:extLst>
          </p:cNvPr>
          <p:cNvSpPr txBox="1"/>
          <p:nvPr/>
        </p:nvSpPr>
        <p:spPr>
          <a:xfrm>
            <a:off x="6501874" y="6347576"/>
            <a:ext cx="2578417" cy="338554"/>
          </a:xfrm>
          <a:prstGeom prst="rect">
            <a:avLst/>
          </a:prstGeom>
          <a:noFill/>
        </p:spPr>
        <p:txBody>
          <a:bodyPr wrap="square" rtlCol="0">
            <a:spAutoFit/>
          </a:bodyPr>
          <a:lstStyle/>
          <a:p>
            <a:pPr algn="ctr"/>
            <a:r>
              <a:rPr lang="en-US" sz="1600" dirty="0"/>
              <a:t>Joan Klinger</a:t>
            </a:r>
          </a:p>
        </p:txBody>
      </p:sp>
      <p:pic>
        <p:nvPicPr>
          <p:cNvPr id="3" name="Picture 2">
            <a:extLst>
              <a:ext uri="{FF2B5EF4-FFF2-40B4-BE49-F238E27FC236}">
                <a16:creationId xmlns:a16="http://schemas.microsoft.com/office/drawing/2014/main" id="{E316B1FC-1254-9E1D-D1CE-22A5E5AD9792}"/>
              </a:ext>
            </a:extLst>
          </p:cNvPr>
          <p:cNvPicPr>
            <a:picLocks noChangeAspect="1"/>
          </p:cNvPicPr>
          <p:nvPr/>
        </p:nvPicPr>
        <p:blipFill>
          <a:blip r:embed="rId2"/>
          <a:stretch>
            <a:fillRect/>
          </a:stretch>
        </p:blipFill>
        <p:spPr>
          <a:xfrm>
            <a:off x="6996390" y="2694954"/>
            <a:ext cx="1453734" cy="1785760"/>
          </a:xfrm>
          <a:prstGeom prst="rect">
            <a:avLst/>
          </a:prstGeom>
        </p:spPr>
      </p:pic>
      <p:pic>
        <p:nvPicPr>
          <p:cNvPr id="6" name="Picture 5">
            <a:extLst>
              <a:ext uri="{FF2B5EF4-FFF2-40B4-BE49-F238E27FC236}">
                <a16:creationId xmlns:a16="http://schemas.microsoft.com/office/drawing/2014/main" id="{CE6C731D-6633-4689-9A91-FFC0D9E86F36}"/>
              </a:ext>
            </a:extLst>
          </p:cNvPr>
          <p:cNvPicPr>
            <a:picLocks noChangeAspect="1"/>
          </p:cNvPicPr>
          <p:nvPr/>
        </p:nvPicPr>
        <p:blipFill rotWithShape="1">
          <a:blip r:embed="rId3"/>
          <a:srcRect l="44204" t="22528" r="16002" b="44379"/>
          <a:stretch/>
        </p:blipFill>
        <p:spPr>
          <a:xfrm rot="16200000">
            <a:off x="7001128" y="847275"/>
            <a:ext cx="1371600" cy="1510958"/>
          </a:xfrm>
          <a:prstGeom prst="rect">
            <a:avLst/>
          </a:prstGeom>
        </p:spPr>
      </p:pic>
      <p:pic>
        <p:nvPicPr>
          <p:cNvPr id="8" name="Picture 7">
            <a:extLst>
              <a:ext uri="{FF2B5EF4-FFF2-40B4-BE49-F238E27FC236}">
                <a16:creationId xmlns:a16="http://schemas.microsoft.com/office/drawing/2014/main" id="{76F9AC9D-953B-11DB-F2C1-ECB0C89C737C}"/>
              </a:ext>
            </a:extLst>
          </p:cNvPr>
          <p:cNvPicPr>
            <a:picLocks noChangeAspect="1"/>
          </p:cNvPicPr>
          <p:nvPr/>
        </p:nvPicPr>
        <p:blipFill>
          <a:blip r:embed="rId4"/>
          <a:stretch>
            <a:fillRect/>
          </a:stretch>
        </p:blipFill>
        <p:spPr>
          <a:xfrm>
            <a:off x="7072231" y="4807146"/>
            <a:ext cx="1371600" cy="1562986"/>
          </a:xfrm>
          <a:prstGeom prst="rect">
            <a:avLst/>
          </a:prstGeom>
        </p:spPr>
      </p:pic>
    </p:spTree>
    <p:extLst>
      <p:ext uri="{BB962C8B-B14F-4D97-AF65-F5344CB8AC3E}">
        <p14:creationId xmlns:p14="http://schemas.microsoft.com/office/powerpoint/2010/main" val="2956056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E1E637-B966-A3B9-69E6-3DCB161683CF}"/>
              </a:ext>
            </a:extLst>
          </p:cNvPr>
          <p:cNvSpPr txBox="1"/>
          <p:nvPr/>
        </p:nvSpPr>
        <p:spPr>
          <a:xfrm>
            <a:off x="220336" y="956717"/>
            <a:ext cx="8626207" cy="4257576"/>
          </a:xfrm>
          <a:prstGeom prst="rect">
            <a:avLst/>
          </a:prstGeom>
          <a:noFill/>
        </p:spPr>
        <p:txBody>
          <a:bodyPr wrap="square" rtlCol="0">
            <a:spAutoFit/>
          </a:bodyPr>
          <a:lstStyle/>
          <a:p>
            <a:pPr>
              <a:spcAft>
                <a:spcPts val="600"/>
              </a:spcAft>
            </a:pPr>
            <a:r>
              <a:rPr lang="en-US" sz="1800" dirty="0">
                <a:solidFill>
                  <a:srgbClr val="000000"/>
                </a:solidFill>
                <a:effectLst/>
                <a:latin typeface="Verdana" panose="020B0604030504040204" pitchFamily="34" charset="0"/>
                <a:ea typeface="Times New Roman" panose="02020603050405020304" pitchFamily="18" charset="0"/>
              </a:rPr>
              <a:t>It was during this time the Conference was held yearly in Pittsburgh</a:t>
            </a:r>
            <a:endParaRPr lang="en-US" sz="500" dirty="0">
              <a:solidFill>
                <a:srgbClr val="000000"/>
              </a:solidFill>
              <a:latin typeface="Verdana" panose="020B0604030504040204" pitchFamily="34" charset="0"/>
              <a:ea typeface="Times New Roman" panose="02020603050405020304" pitchFamily="18" charset="0"/>
            </a:endParaRPr>
          </a:p>
          <a:p>
            <a:r>
              <a:rPr lang="en-US" sz="1800" dirty="0">
                <a:solidFill>
                  <a:srgbClr val="000000"/>
                </a:solidFill>
                <a:effectLst/>
                <a:latin typeface="Verdana" panose="020B0604030504040204" pitchFamily="34" charset="0"/>
                <a:ea typeface="Times New Roman" panose="02020603050405020304" pitchFamily="18" charset="0"/>
              </a:rPr>
              <a:t>I came to know its background and how each year’s Conference was organized </a:t>
            </a:r>
          </a:p>
          <a:p>
            <a:endParaRPr lang="en-US" sz="800" dirty="0">
              <a:solidFill>
                <a:srgbClr val="000000"/>
              </a:solidFill>
              <a:effectLst/>
              <a:latin typeface="Verdana" panose="020B0604030504040204" pitchFamily="34" charset="0"/>
              <a:ea typeface="Times New Roman" panose="02020603050405020304" pitchFamily="18" charset="0"/>
            </a:endParaRPr>
          </a:p>
          <a:p>
            <a:endParaRPr lang="en-US" sz="500" dirty="0">
              <a:solidFill>
                <a:srgbClr val="000000"/>
              </a:solidFill>
              <a:effectLst/>
              <a:latin typeface="Verdana" panose="020B0604030504040204" pitchFamily="34" charset="0"/>
              <a:ea typeface="Times New Roman" panose="02020603050405020304" pitchFamily="18" charset="0"/>
            </a:endParaRPr>
          </a:p>
          <a:p>
            <a:pPr marL="285750" indent="-285750">
              <a:spcAft>
                <a:spcPts val="400"/>
              </a:spcAft>
              <a:buFont typeface="Arial" panose="020B0604020202020204" pitchFamily="34" charset="0"/>
              <a:buChar char="•"/>
            </a:pPr>
            <a:r>
              <a:rPr lang="en-US" dirty="0">
                <a:solidFill>
                  <a:srgbClr val="000000"/>
                </a:solidFill>
                <a:latin typeface="Verdana" panose="020B0604030504040204" pitchFamily="34" charset="0"/>
                <a:ea typeface="Times New Roman" panose="02020603050405020304" pitchFamily="18" charset="0"/>
              </a:rPr>
              <a:t>Date/Time</a:t>
            </a:r>
          </a:p>
          <a:p>
            <a:pPr marL="285750" indent="-285750">
              <a:spcAft>
                <a:spcPts val="400"/>
              </a:spcAft>
              <a:buFont typeface="Arial" panose="020B0604020202020204" pitchFamily="34" charset="0"/>
              <a:buChar char="•"/>
            </a:pPr>
            <a:r>
              <a:rPr lang="en-US" dirty="0">
                <a:solidFill>
                  <a:srgbClr val="000000"/>
                </a:solidFill>
                <a:latin typeface="Verdana" panose="020B0604030504040204" pitchFamily="34" charset="0"/>
                <a:ea typeface="Times New Roman" panose="02020603050405020304" pitchFamily="18" charset="0"/>
              </a:rPr>
              <a:t>L</a:t>
            </a:r>
            <a:r>
              <a:rPr lang="en-US" sz="1800" dirty="0">
                <a:solidFill>
                  <a:srgbClr val="000000"/>
                </a:solidFill>
                <a:effectLst/>
                <a:latin typeface="Verdana" panose="020B0604030504040204" pitchFamily="34" charset="0"/>
                <a:ea typeface="Times New Roman" panose="02020603050405020304" pitchFamily="18" charset="0"/>
              </a:rPr>
              <a:t>ocation</a:t>
            </a:r>
          </a:p>
          <a:p>
            <a:pPr marL="285750" indent="-285750">
              <a:spcAft>
                <a:spcPts val="400"/>
              </a:spcAft>
              <a:buFont typeface="Arial" panose="020B0604020202020204" pitchFamily="34" charset="0"/>
              <a:buChar char="•"/>
            </a:pPr>
            <a:r>
              <a:rPr lang="en-US" dirty="0">
                <a:solidFill>
                  <a:srgbClr val="000000"/>
                </a:solidFill>
                <a:latin typeface="Verdana" panose="020B0604030504040204" pitchFamily="34" charset="0"/>
                <a:ea typeface="Times New Roman" panose="02020603050405020304" pitchFamily="18" charset="0"/>
              </a:rPr>
              <a:t>P</a:t>
            </a:r>
            <a:r>
              <a:rPr lang="en-US" sz="1800" dirty="0">
                <a:solidFill>
                  <a:srgbClr val="000000"/>
                </a:solidFill>
                <a:effectLst/>
                <a:latin typeface="Verdana" panose="020B0604030504040204" pitchFamily="34" charset="0"/>
                <a:ea typeface="Times New Roman" panose="02020603050405020304" pitchFamily="18" charset="0"/>
              </a:rPr>
              <a:t>ublicity</a:t>
            </a:r>
          </a:p>
          <a:p>
            <a:pPr marL="285750" indent="-285750">
              <a:spcAft>
                <a:spcPts val="400"/>
              </a:spcAft>
              <a:buFont typeface="Arial" panose="020B0604020202020204" pitchFamily="34" charset="0"/>
              <a:buChar char="•"/>
            </a:pPr>
            <a:r>
              <a:rPr lang="en-US" dirty="0">
                <a:solidFill>
                  <a:srgbClr val="000000"/>
                </a:solidFill>
                <a:latin typeface="Verdana" panose="020B0604030504040204" pitchFamily="34" charset="0"/>
                <a:ea typeface="Times New Roman" panose="02020603050405020304" pitchFamily="18" charset="0"/>
              </a:rPr>
              <a:t>S</a:t>
            </a:r>
            <a:r>
              <a:rPr lang="en-US" sz="1800" dirty="0">
                <a:solidFill>
                  <a:srgbClr val="000000"/>
                </a:solidFill>
                <a:effectLst/>
                <a:latin typeface="Verdana" panose="020B0604030504040204" pitchFamily="34" charset="0"/>
                <a:ea typeface="Times New Roman" panose="02020603050405020304" pitchFamily="18" charset="0"/>
              </a:rPr>
              <a:t>essions</a:t>
            </a:r>
          </a:p>
          <a:p>
            <a:pPr marL="285750" indent="-285750">
              <a:spcAft>
                <a:spcPts val="400"/>
              </a:spcAft>
              <a:buFont typeface="Arial" panose="020B0604020202020204" pitchFamily="34" charset="0"/>
              <a:buChar char="•"/>
            </a:pPr>
            <a:r>
              <a:rPr lang="en-US" sz="1800" dirty="0">
                <a:solidFill>
                  <a:srgbClr val="000000"/>
                </a:solidFill>
                <a:effectLst/>
                <a:latin typeface="Verdana" panose="020B0604030504040204" pitchFamily="34" charset="0"/>
                <a:ea typeface="Times New Roman" panose="02020603050405020304" pitchFamily="18" charset="0"/>
              </a:rPr>
              <a:t>Speakers </a:t>
            </a:r>
          </a:p>
          <a:p>
            <a:pPr marL="285750" indent="-285750">
              <a:spcAft>
                <a:spcPts val="400"/>
              </a:spcAft>
              <a:buFont typeface="Arial" panose="020B0604020202020204" pitchFamily="34" charset="0"/>
              <a:buChar char="•"/>
            </a:pPr>
            <a:r>
              <a:rPr lang="en-US" dirty="0">
                <a:solidFill>
                  <a:srgbClr val="000000"/>
                </a:solidFill>
                <a:latin typeface="Verdana" panose="020B0604030504040204" pitchFamily="34" charset="0"/>
                <a:ea typeface="Times New Roman" panose="02020603050405020304" pitchFamily="18" charset="0"/>
              </a:rPr>
              <a:t>H</a:t>
            </a:r>
            <a:r>
              <a:rPr lang="en-US" sz="1800" dirty="0">
                <a:solidFill>
                  <a:srgbClr val="000000"/>
                </a:solidFill>
                <a:effectLst/>
                <a:latin typeface="Verdana" panose="020B0604030504040204" pitchFamily="34" charset="0"/>
                <a:ea typeface="Times New Roman" panose="02020603050405020304" pitchFamily="18" charset="0"/>
              </a:rPr>
              <a:t>ousing</a:t>
            </a:r>
          </a:p>
          <a:p>
            <a:pPr marL="285750" indent="-285750">
              <a:spcAft>
                <a:spcPts val="400"/>
              </a:spcAft>
              <a:buFont typeface="Arial" panose="020B0604020202020204" pitchFamily="34" charset="0"/>
              <a:buChar char="•"/>
            </a:pPr>
            <a:r>
              <a:rPr lang="en-US" dirty="0">
                <a:solidFill>
                  <a:srgbClr val="000000"/>
                </a:solidFill>
                <a:latin typeface="Verdana" panose="020B0604030504040204" pitchFamily="34" charset="0"/>
                <a:ea typeface="Times New Roman" panose="02020603050405020304" pitchFamily="18" charset="0"/>
              </a:rPr>
              <a:t>C</a:t>
            </a:r>
            <a:r>
              <a:rPr lang="en-US" sz="1800" dirty="0">
                <a:solidFill>
                  <a:srgbClr val="000000"/>
                </a:solidFill>
                <a:effectLst/>
                <a:latin typeface="Verdana" panose="020B0604030504040204" pitchFamily="34" charset="0"/>
                <a:ea typeface="Times New Roman" panose="02020603050405020304" pitchFamily="18" charset="0"/>
              </a:rPr>
              <a:t>offee breaks </a:t>
            </a:r>
          </a:p>
          <a:p>
            <a:pPr marL="285750" indent="-285750">
              <a:spcAft>
                <a:spcPts val="400"/>
              </a:spcAft>
              <a:buFont typeface="Arial" panose="020B0604020202020204" pitchFamily="34" charset="0"/>
              <a:buChar char="•"/>
            </a:pPr>
            <a:r>
              <a:rPr lang="en-US" sz="1800" dirty="0">
                <a:solidFill>
                  <a:srgbClr val="000000"/>
                </a:solidFill>
                <a:effectLst/>
                <a:latin typeface="Verdana" panose="020B0604030504040204" pitchFamily="34" charset="0"/>
                <a:ea typeface="Times New Roman" panose="02020603050405020304" pitchFamily="18" charset="0"/>
              </a:rPr>
              <a:t>Banquet</a:t>
            </a:r>
          </a:p>
          <a:p>
            <a:pPr marL="285750" indent="-285750">
              <a:spcAft>
                <a:spcPts val="400"/>
              </a:spcAft>
              <a:buFont typeface="Arial" panose="020B0604020202020204" pitchFamily="34" charset="0"/>
              <a:buChar char="•"/>
            </a:pPr>
            <a:r>
              <a:rPr lang="en-US" dirty="0">
                <a:solidFill>
                  <a:srgbClr val="000000"/>
                </a:solidFill>
                <a:latin typeface="Verdana" panose="020B0604030504040204" pitchFamily="34" charset="0"/>
                <a:ea typeface="Times New Roman" panose="02020603050405020304" pitchFamily="18" charset="0"/>
              </a:rPr>
              <a:t>Vendors</a:t>
            </a:r>
          </a:p>
        </p:txBody>
      </p:sp>
      <p:sp>
        <p:nvSpPr>
          <p:cNvPr id="7" name="TextBox 6">
            <a:extLst>
              <a:ext uri="{FF2B5EF4-FFF2-40B4-BE49-F238E27FC236}">
                <a16:creationId xmlns:a16="http://schemas.microsoft.com/office/drawing/2014/main" id="{CC313EF8-B9B8-3B77-E69A-A32B0925FE24}"/>
              </a:ext>
            </a:extLst>
          </p:cNvPr>
          <p:cNvSpPr txBox="1"/>
          <p:nvPr/>
        </p:nvSpPr>
        <p:spPr>
          <a:xfrm>
            <a:off x="3380512" y="129025"/>
            <a:ext cx="2404826" cy="584775"/>
          </a:xfrm>
          <a:prstGeom prst="rect">
            <a:avLst/>
          </a:prstGeom>
          <a:noFill/>
        </p:spPr>
        <p:txBody>
          <a:bodyPr wrap="none" rtlCol="0">
            <a:spAutoFit/>
          </a:bodyPr>
          <a:lstStyle/>
          <a:p>
            <a:r>
              <a:rPr lang="en-US" sz="3200" b="1" i="1" dirty="0">
                <a:solidFill>
                  <a:srgbClr val="0432FF"/>
                </a:solidFill>
              </a:rPr>
              <a:t>PDC Logistics</a:t>
            </a:r>
          </a:p>
        </p:txBody>
      </p:sp>
      <p:sp>
        <p:nvSpPr>
          <p:cNvPr id="11" name="TextBox 10">
            <a:extLst>
              <a:ext uri="{FF2B5EF4-FFF2-40B4-BE49-F238E27FC236}">
                <a16:creationId xmlns:a16="http://schemas.microsoft.com/office/drawing/2014/main" id="{F7EA669D-1805-B2F5-C909-3A9E01FBF241}"/>
              </a:ext>
            </a:extLst>
          </p:cNvPr>
          <p:cNvSpPr txBox="1"/>
          <p:nvPr/>
        </p:nvSpPr>
        <p:spPr>
          <a:xfrm>
            <a:off x="2390660" y="1905921"/>
            <a:ext cx="6533003" cy="4847481"/>
          </a:xfrm>
          <a:prstGeom prst="rect">
            <a:avLst/>
          </a:prstGeom>
          <a:noFill/>
          <a:ln>
            <a:solidFill>
              <a:schemeClr val="tx1"/>
            </a:solidFill>
          </a:ln>
        </p:spPr>
        <p:txBody>
          <a:bodyPr wrap="square" rtlCol="0">
            <a:spAutoFit/>
          </a:bodyPr>
          <a:lstStyle/>
          <a:p>
            <a:pPr algn="ctr">
              <a:spcAft>
                <a:spcPts val="600"/>
              </a:spcAft>
            </a:pPr>
            <a:r>
              <a:rPr lang="en-US" sz="2400" b="1" dirty="0"/>
              <a:t>November Organizational Meeting</a:t>
            </a:r>
          </a:p>
          <a:p>
            <a:pPr>
              <a:spcAft>
                <a:spcPts val="600"/>
              </a:spcAft>
            </a:pPr>
            <a:r>
              <a:rPr lang="en-US" sz="2000" dirty="0"/>
              <a:t>‘A meeting was generally held in early November to discuss the previous meeting which just ended and to start planning for next years meeting</a:t>
            </a:r>
          </a:p>
          <a:p>
            <a:pPr>
              <a:spcAft>
                <a:spcPts val="600"/>
              </a:spcAft>
            </a:pPr>
            <a:r>
              <a:rPr lang="en-US" sz="2000" dirty="0"/>
              <a:t>A Date and Time was chosen consistent with the previous PDC dates</a:t>
            </a:r>
          </a:p>
          <a:p>
            <a:pPr>
              <a:spcAft>
                <a:spcPts val="600"/>
              </a:spcAft>
            </a:pPr>
            <a:r>
              <a:rPr lang="en-US" sz="2000" dirty="0"/>
              <a:t>People then volunteered for the various jobs (at left) and went about organizing their various activities</a:t>
            </a:r>
          </a:p>
          <a:p>
            <a:pPr>
              <a:spcAft>
                <a:spcPts val="600"/>
              </a:spcAft>
            </a:pPr>
            <a:r>
              <a:rPr lang="en-US" sz="2000" dirty="0"/>
              <a:t>The group of organizers would then meet regularly to ensure everything was taken of by Jan 1, so that publicity (date, time, location, session topics, keynote speakers, etc. could sent out</a:t>
            </a:r>
          </a:p>
          <a:p>
            <a:pPr>
              <a:spcAft>
                <a:spcPts val="600"/>
              </a:spcAft>
            </a:pPr>
            <a:r>
              <a:rPr lang="en-US" sz="2000" dirty="0"/>
              <a:t>Updates (new speakers and titles) to the initial program would follow</a:t>
            </a:r>
          </a:p>
        </p:txBody>
      </p:sp>
    </p:spTree>
    <p:extLst>
      <p:ext uri="{BB962C8B-B14F-4D97-AF65-F5344CB8AC3E}">
        <p14:creationId xmlns:p14="http://schemas.microsoft.com/office/powerpoint/2010/main" val="3919201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001E0A-2623-A0CD-4808-39738387BB23}"/>
              </a:ext>
            </a:extLst>
          </p:cNvPr>
          <p:cNvPicPr>
            <a:picLocks noChangeAspect="1"/>
          </p:cNvPicPr>
          <p:nvPr/>
        </p:nvPicPr>
        <p:blipFill>
          <a:blip r:embed="rId2"/>
          <a:stretch>
            <a:fillRect/>
          </a:stretch>
        </p:blipFill>
        <p:spPr>
          <a:xfrm>
            <a:off x="672027" y="1362771"/>
            <a:ext cx="2776252" cy="1767651"/>
          </a:xfrm>
          <a:prstGeom prst="rect">
            <a:avLst/>
          </a:prstGeom>
        </p:spPr>
      </p:pic>
      <p:sp>
        <p:nvSpPr>
          <p:cNvPr id="5" name="TextBox 4">
            <a:extLst>
              <a:ext uri="{FF2B5EF4-FFF2-40B4-BE49-F238E27FC236}">
                <a16:creationId xmlns:a16="http://schemas.microsoft.com/office/drawing/2014/main" id="{0DE1E637-B966-A3B9-69E6-3DCB161683CF}"/>
              </a:ext>
            </a:extLst>
          </p:cNvPr>
          <p:cNvSpPr txBox="1"/>
          <p:nvPr/>
        </p:nvSpPr>
        <p:spPr>
          <a:xfrm>
            <a:off x="220336" y="692309"/>
            <a:ext cx="8626207" cy="2262158"/>
          </a:xfrm>
          <a:prstGeom prst="rect">
            <a:avLst/>
          </a:prstGeom>
          <a:noFill/>
        </p:spPr>
        <p:txBody>
          <a:bodyPr wrap="square" rtlCol="0">
            <a:spAutoFit/>
          </a:bodyPr>
          <a:lstStyle/>
          <a:p>
            <a:pPr algn="just"/>
            <a:r>
              <a:rPr lang="en-US" sz="1800" dirty="0">
                <a:solidFill>
                  <a:srgbClr val="000000"/>
                </a:solidFill>
                <a:effectLst/>
                <a:latin typeface="Verdana" panose="020B0604030504040204" pitchFamily="34" charset="0"/>
                <a:ea typeface="Times New Roman" panose="02020603050405020304" pitchFamily="18" charset="0"/>
              </a:rPr>
              <a:t>Usually the PDC was held in the Mellon Institute Auditorium </a:t>
            </a:r>
            <a:r>
              <a:rPr lang="en-US" dirty="0">
                <a:solidFill>
                  <a:srgbClr val="000000"/>
                </a:solidFill>
                <a:latin typeface="Verdana" panose="020B0604030504040204" pitchFamily="34" charset="0"/>
                <a:ea typeface="Times New Roman" panose="02020603050405020304" pitchFamily="18" charset="0"/>
              </a:rPr>
              <a:t>since we had CMU members in the organization committee we could get it for free</a:t>
            </a:r>
          </a:p>
          <a:p>
            <a:pPr algn="just"/>
            <a:endParaRPr lang="en-US" sz="1000" dirty="0">
              <a:solidFill>
                <a:srgbClr val="000000"/>
              </a:solidFill>
              <a:latin typeface="Verdana" panose="020B0604030504040204" pitchFamily="34" charset="0"/>
              <a:ea typeface="Times New Roman" panose="02020603050405020304" pitchFamily="18" charset="0"/>
            </a:endParaRPr>
          </a:p>
          <a:p>
            <a:pPr algn="just"/>
            <a:r>
              <a:rPr lang="en-US" sz="1800" dirty="0">
                <a:solidFill>
                  <a:srgbClr val="000000"/>
                </a:solidFill>
                <a:effectLst/>
                <a:latin typeface="Verdana" panose="020B0604030504040204" pitchFamily="34" charset="0"/>
                <a:ea typeface="Times New Roman" panose="02020603050405020304" pitchFamily="18" charset="0"/>
              </a:rPr>
              <a:t>				The Mellon Institute had an art deco </a:t>
            </a:r>
          </a:p>
          <a:p>
            <a:pPr algn="just"/>
            <a:r>
              <a:rPr lang="en-US" dirty="0">
                <a:solidFill>
                  <a:srgbClr val="000000"/>
                </a:solidFill>
                <a:latin typeface="Verdana" panose="020B0604030504040204" pitchFamily="34" charset="0"/>
                <a:ea typeface="Times New Roman" panose="02020603050405020304" pitchFamily="18" charset="0"/>
              </a:rPr>
              <a:t>				</a:t>
            </a:r>
            <a:r>
              <a:rPr lang="en-US" sz="1800" dirty="0">
                <a:solidFill>
                  <a:srgbClr val="000000"/>
                </a:solidFill>
                <a:effectLst/>
                <a:latin typeface="Verdana" panose="020B0604030504040204" pitchFamily="34" charset="0"/>
                <a:ea typeface="Times New Roman" panose="02020603050405020304" pitchFamily="18" charset="0"/>
              </a:rPr>
              <a:t>inspired interior designed with polished </a:t>
            </a:r>
          </a:p>
          <a:p>
            <a:pPr algn="just"/>
            <a:r>
              <a:rPr lang="en-US" dirty="0">
                <a:solidFill>
                  <a:srgbClr val="000000"/>
                </a:solidFill>
                <a:latin typeface="Verdana" panose="020B0604030504040204" pitchFamily="34" charset="0"/>
                <a:ea typeface="Times New Roman" panose="02020603050405020304" pitchFamily="18" charset="0"/>
              </a:rPr>
              <a:t>				marble</a:t>
            </a:r>
            <a:r>
              <a:rPr lang="en-US" sz="1800" dirty="0">
                <a:solidFill>
                  <a:srgbClr val="000000"/>
                </a:solidFill>
                <a:effectLst/>
                <a:latin typeface="Verdana" panose="020B0604030504040204" pitchFamily="34" charset="0"/>
                <a:ea typeface="Times New Roman" panose="02020603050405020304" pitchFamily="18" charset="0"/>
              </a:rPr>
              <a:t> walls</a:t>
            </a:r>
          </a:p>
          <a:p>
            <a:pPr algn="just"/>
            <a:r>
              <a:rPr lang="en-US" dirty="0">
                <a:solidFill>
                  <a:srgbClr val="000000"/>
                </a:solidFill>
                <a:latin typeface="Verdana" panose="020B0604030504040204" pitchFamily="34" charset="0"/>
                <a:ea typeface="Times New Roman" panose="02020603050405020304" pitchFamily="18" charset="0"/>
              </a:rPr>
              <a:t>				Posters were then pasted to these walls </a:t>
            </a:r>
          </a:p>
          <a:p>
            <a:pPr algn="just"/>
            <a:r>
              <a:rPr lang="en-US" dirty="0">
                <a:solidFill>
                  <a:srgbClr val="000000"/>
                </a:solidFill>
                <a:latin typeface="Verdana" panose="020B0604030504040204" pitchFamily="34" charset="0"/>
                <a:ea typeface="Times New Roman" panose="02020603050405020304" pitchFamily="18" charset="0"/>
              </a:rPr>
              <a:t>				eliminating the need for poster boards</a:t>
            </a:r>
            <a:endParaRPr lang="en-US" sz="1800" dirty="0">
              <a:solidFill>
                <a:srgbClr val="000000"/>
              </a:solidFill>
              <a:effectLst/>
              <a:latin typeface="Verdana" panose="020B0604030504040204" pitchFamily="34" charset="0"/>
              <a:ea typeface="Times New Roman" panose="02020603050405020304" pitchFamily="18" charset="0"/>
            </a:endParaRPr>
          </a:p>
          <a:p>
            <a:endParaRPr lang="en-US" sz="500" dirty="0">
              <a:solidFill>
                <a:srgbClr val="000000"/>
              </a:solidFill>
              <a:effectLst/>
              <a:latin typeface="Verdana" panose="020B060403050404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CC313EF8-B9B8-3B77-E69A-A32B0925FE24}"/>
              </a:ext>
            </a:extLst>
          </p:cNvPr>
          <p:cNvSpPr txBox="1"/>
          <p:nvPr/>
        </p:nvSpPr>
        <p:spPr>
          <a:xfrm>
            <a:off x="3380512" y="129025"/>
            <a:ext cx="2414444" cy="584775"/>
          </a:xfrm>
          <a:prstGeom prst="rect">
            <a:avLst/>
          </a:prstGeom>
          <a:noFill/>
        </p:spPr>
        <p:txBody>
          <a:bodyPr wrap="none" rtlCol="0">
            <a:spAutoFit/>
          </a:bodyPr>
          <a:lstStyle/>
          <a:p>
            <a:r>
              <a:rPr lang="en-US" sz="3200" b="1" i="1" dirty="0">
                <a:solidFill>
                  <a:srgbClr val="0432FF"/>
                </a:solidFill>
              </a:rPr>
              <a:t>PDC Location</a:t>
            </a:r>
          </a:p>
        </p:txBody>
      </p:sp>
      <p:pic>
        <p:nvPicPr>
          <p:cNvPr id="12" name="Picture 11">
            <a:extLst>
              <a:ext uri="{FF2B5EF4-FFF2-40B4-BE49-F238E27FC236}">
                <a16:creationId xmlns:a16="http://schemas.microsoft.com/office/drawing/2014/main" id="{7D51A624-B31A-B929-446C-AAF4FD8A0DC7}"/>
              </a:ext>
            </a:extLst>
          </p:cNvPr>
          <p:cNvPicPr>
            <a:picLocks noChangeAspect="1"/>
          </p:cNvPicPr>
          <p:nvPr/>
        </p:nvPicPr>
        <p:blipFill rotWithShape="1">
          <a:blip r:embed="rId3"/>
          <a:srcRect l="1095" t="8502" r="21549" b="9850"/>
          <a:stretch/>
        </p:blipFill>
        <p:spPr>
          <a:xfrm rot="16200000">
            <a:off x="5230424" y="2571150"/>
            <a:ext cx="3056847" cy="4175392"/>
          </a:xfrm>
          <a:prstGeom prst="rect">
            <a:avLst/>
          </a:prstGeom>
          <a:ln>
            <a:solidFill>
              <a:schemeClr val="tx1"/>
            </a:solidFill>
          </a:ln>
        </p:spPr>
      </p:pic>
      <p:sp>
        <p:nvSpPr>
          <p:cNvPr id="13" name="TextBox 12">
            <a:extLst>
              <a:ext uri="{FF2B5EF4-FFF2-40B4-BE49-F238E27FC236}">
                <a16:creationId xmlns:a16="http://schemas.microsoft.com/office/drawing/2014/main" id="{550E7328-FCA5-C374-9003-63B6937593BF}"/>
              </a:ext>
            </a:extLst>
          </p:cNvPr>
          <p:cNvSpPr txBox="1"/>
          <p:nvPr/>
        </p:nvSpPr>
        <p:spPr>
          <a:xfrm>
            <a:off x="88133" y="3130422"/>
            <a:ext cx="4175394" cy="3898503"/>
          </a:xfrm>
          <a:prstGeom prst="rect">
            <a:avLst/>
          </a:prstGeom>
          <a:noFill/>
        </p:spPr>
        <p:txBody>
          <a:bodyPr wrap="square" rtlCol="0">
            <a:spAutoFit/>
          </a:bodyPr>
          <a:lstStyle/>
          <a:p>
            <a:r>
              <a:rPr lang="en-US" dirty="0"/>
              <a:t>(LEFT) My poster hanging on the Mellon Institute walls during the PDC.</a:t>
            </a:r>
          </a:p>
          <a:p>
            <a:endParaRPr lang="en-US" sz="800" dirty="0"/>
          </a:p>
          <a:p>
            <a:r>
              <a:rPr lang="en-US" dirty="0"/>
              <a:t>The poster describes the first protein structure (Bence Jones Protein Pav) determined by B.C. Wang’s ISIR method.</a:t>
            </a:r>
          </a:p>
          <a:p>
            <a:endParaRPr lang="en-US" sz="800" dirty="0"/>
          </a:p>
          <a:p>
            <a:r>
              <a:rPr lang="en-US" dirty="0"/>
              <a:t>Work</a:t>
            </a:r>
          </a:p>
          <a:p>
            <a:pPr>
              <a:spcAft>
                <a:spcPts val="400"/>
              </a:spcAft>
            </a:pPr>
            <a:r>
              <a:rPr lang="en-US" dirty="0"/>
              <a:t>C.S. </a:t>
            </a:r>
            <a:r>
              <a:rPr lang="en-US" dirty="0" err="1"/>
              <a:t>Yoo</a:t>
            </a:r>
            <a:r>
              <a:rPr lang="en-US" dirty="0"/>
              <a:t> – purification &amp; data collection</a:t>
            </a:r>
          </a:p>
          <a:p>
            <a:pPr>
              <a:lnSpc>
                <a:spcPts val="1800"/>
              </a:lnSpc>
            </a:pPr>
            <a:r>
              <a:rPr lang="en-US" dirty="0"/>
              <a:t>W.F. </a:t>
            </a:r>
            <a:r>
              <a:rPr lang="en-US" dirty="0" err="1"/>
              <a:t>Furey</a:t>
            </a:r>
            <a:r>
              <a:rPr lang="en-US" dirty="0"/>
              <a:t> – data processing &amp; initial ED </a:t>
            </a:r>
          </a:p>
          <a:p>
            <a:pPr>
              <a:lnSpc>
                <a:spcPts val="1800"/>
              </a:lnSpc>
            </a:pPr>
            <a:r>
              <a:rPr lang="en-US" dirty="0"/>
              <a:t>                      maps</a:t>
            </a:r>
          </a:p>
          <a:p>
            <a:pPr>
              <a:lnSpc>
                <a:spcPts val="1800"/>
              </a:lnSpc>
            </a:pPr>
            <a:r>
              <a:rPr lang="en-US" dirty="0"/>
              <a:t>J.P. Rose – fitted sequence &amp; refinement</a:t>
            </a:r>
          </a:p>
          <a:p>
            <a:r>
              <a:rPr lang="en-US" dirty="0"/>
              <a:t>B.C. Wang – developed the ISAS tool </a:t>
            </a:r>
          </a:p>
          <a:p>
            <a:r>
              <a:rPr lang="en-US" dirty="0"/>
              <a:t>M. SAX – over saw the project</a:t>
            </a:r>
          </a:p>
          <a:p>
            <a:endParaRPr lang="en-US" dirty="0"/>
          </a:p>
        </p:txBody>
      </p:sp>
      <p:sp>
        <p:nvSpPr>
          <p:cNvPr id="2" name="TextBox 1">
            <a:extLst>
              <a:ext uri="{FF2B5EF4-FFF2-40B4-BE49-F238E27FC236}">
                <a16:creationId xmlns:a16="http://schemas.microsoft.com/office/drawing/2014/main" id="{2A6DABB0-1D0E-B443-991A-98039E4B5846}"/>
              </a:ext>
            </a:extLst>
          </p:cNvPr>
          <p:cNvSpPr txBox="1"/>
          <p:nvPr/>
        </p:nvSpPr>
        <p:spPr>
          <a:xfrm>
            <a:off x="4970033" y="6359643"/>
            <a:ext cx="3003130" cy="369332"/>
          </a:xfrm>
          <a:prstGeom prst="rect">
            <a:avLst/>
          </a:prstGeom>
          <a:noFill/>
        </p:spPr>
        <p:txBody>
          <a:bodyPr wrap="none" rtlCol="0">
            <a:spAutoFit/>
          </a:bodyPr>
          <a:lstStyle/>
          <a:p>
            <a:r>
              <a:rPr lang="en-US" dirty="0"/>
              <a:t>Photos provided by B.C. Wang</a:t>
            </a:r>
          </a:p>
        </p:txBody>
      </p:sp>
    </p:spTree>
    <p:extLst>
      <p:ext uri="{BB962C8B-B14F-4D97-AF65-F5344CB8AC3E}">
        <p14:creationId xmlns:p14="http://schemas.microsoft.com/office/powerpoint/2010/main" val="3489798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around a table&#10;&#10;Description automatically generated">
            <a:extLst>
              <a:ext uri="{FF2B5EF4-FFF2-40B4-BE49-F238E27FC236}">
                <a16:creationId xmlns:a16="http://schemas.microsoft.com/office/drawing/2014/main" id="{9153F38C-B03F-7D43-B5C1-78FB9CF9AAEA}"/>
              </a:ext>
            </a:extLst>
          </p:cNvPr>
          <p:cNvPicPr>
            <a:picLocks noChangeAspect="1"/>
          </p:cNvPicPr>
          <p:nvPr/>
        </p:nvPicPr>
        <p:blipFill rotWithShape="1">
          <a:blip r:embed="rId2"/>
          <a:srcRect t="7503"/>
          <a:stretch/>
        </p:blipFill>
        <p:spPr>
          <a:xfrm>
            <a:off x="1140395" y="713800"/>
            <a:ext cx="6858000" cy="4757577"/>
          </a:xfrm>
          <a:prstGeom prst="rect">
            <a:avLst/>
          </a:prstGeom>
          <a:ln>
            <a:solidFill>
              <a:schemeClr val="tx1"/>
            </a:solidFill>
          </a:ln>
        </p:spPr>
      </p:pic>
      <p:sp>
        <p:nvSpPr>
          <p:cNvPr id="4" name="TextBox 3">
            <a:extLst>
              <a:ext uri="{FF2B5EF4-FFF2-40B4-BE49-F238E27FC236}">
                <a16:creationId xmlns:a16="http://schemas.microsoft.com/office/drawing/2014/main" id="{5D4C4387-F159-462B-439F-7E3DA4E17386}"/>
              </a:ext>
            </a:extLst>
          </p:cNvPr>
          <p:cNvSpPr txBox="1"/>
          <p:nvPr/>
        </p:nvSpPr>
        <p:spPr>
          <a:xfrm>
            <a:off x="3380512" y="129025"/>
            <a:ext cx="2377767" cy="584775"/>
          </a:xfrm>
          <a:prstGeom prst="rect">
            <a:avLst/>
          </a:prstGeom>
          <a:noFill/>
        </p:spPr>
        <p:txBody>
          <a:bodyPr wrap="none" rtlCol="0">
            <a:spAutoFit/>
          </a:bodyPr>
          <a:lstStyle/>
          <a:p>
            <a:r>
              <a:rPr lang="en-US" sz="3200" b="1" i="1" dirty="0">
                <a:solidFill>
                  <a:srgbClr val="0432FF"/>
                </a:solidFill>
              </a:rPr>
              <a:t>PDC Workers</a:t>
            </a:r>
          </a:p>
        </p:txBody>
      </p:sp>
      <p:sp>
        <p:nvSpPr>
          <p:cNvPr id="5" name="TextBox 4">
            <a:extLst>
              <a:ext uri="{FF2B5EF4-FFF2-40B4-BE49-F238E27FC236}">
                <a16:creationId xmlns:a16="http://schemas.microsoft.com/office/drawing/2014/main" id="{4FF5DEB1-C022-EB09-7DDA-6BC6FAD5BAF2}"/>
              </a:ext>
            </a:extLst>
          </p:cNvPr>
          <p:cNvSpPr txBox="1"/>
          <p:nvPr/>
        </p:nvSpPr>
        <p:spPr>
          <a:xfrm>
            <a:off x="318552" y="5682734"/>
            <a:ext cx="8561043" cy="707886"/>
          </a:xfrm>
          <a:prstGeom prst="rect">
            <a:avLst/>
          </a:prstGeom>
          <a:noFill/>
        </p:spPr>
        <p:txBody>
          <a:bodyPr wrap="square" rtlCol="0">
            <a:spAutoFit/>
          </a:bodyPr>
          <a:lstStyle/>
          <a:p>
            <a:r>
              <a:rPr lang="en-US" sz="2000" dirty="0"/>
              <a:t>This photograph honoring the success defense of David’s dissertation also provides  a glimpse of the people who made the PDC a success</a:t>
            </a:r>
          </a:p>
        </p:txBody>
      </p:sp>
    </p:spTree>
    <p:extLst>
      <p:ext uri="{BB962C8B-B14F-4D97-AF65-F5344CB8AC3E}">
        <p14:creationId xmlns:p14="http://schemas.microsoft.com/office/powerpoint/2010/main" val="3092054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69444-8291-4640-A430-D3338408D0F3}"/>
              </a:ext>
            </a:extLst>
          </p:cNvPr>
          <p:cNvPicPr>
            <a:picLocks noChangeAspect="1"/>
          </p:cNvPicPr>
          <p:nvPr/>
        </p:nvPicPr>
        <p:blipFill rotWithShape="1">
          <a:blip r:embed="rId2"/>
          <a:srcRect l="2451" t="2509" r="10111"/>
          <a:stretch/>
        </p:blipFill>
        <p:spPr>
          <a:xfrm rot="16200000">
            <a:off x="1908062" y="-413604"/>
            <a:ext cx="5207726" cy="7514252"/>
          </a:xfrm>
          <a:prstGeom prst="rect">
            <a:avLst/>
          </a:prstGeom>
        </p:spPr>
      </p:pic>
      <p:sp>
        <p:nvSpPr>
          <p:cNvPr id="2" name="TextBox 1">
            <a:extLst>
              <a:ext uri="{FF2B5EF4-FFF2-40B4-BE49-F238E27FC236}">
                <a16:creationId xmlns:a16="http://schemas.microsoft.com/office/drawing/2014/main" id="{E424888D-F928-1430-764A-C9EEC3A70474}"/>
              </a:ext>
            </a:extLst>
          </p:cNvPr>
          <p:cNvSpPr txBox="1"/>
          <p:nvPr/>
        </p:nvSpPr>
        <p:spPr>
          <a:xfrm>
            <a:off x="366014" y="6118341"/>
            <a:ext cx="8291822" cy="646331"/>
          </a:xfrm>
          <a:prstGeom prst="rect">
            <a:avLst/>
          </a:prstGeom>
          <a:noFill/>
        </p:spPr>
        <p:txBody>
          <a:bodyPr wrap="none" rtlCol="0">
            <a:spAutoFit/>
          </a:bodyPr>
          <a:lstStyle/>
          <a:p>
            <a:pPr algn="ctr"/>
            <a:r>
              <a:rPr lang="en-US" dirty="0"/>
              <a:t>Graduate students and a postdoc help Don Koenig assemble the PDC program package</a:t>
            </a:r>
          </a:p>
          <a:p>
            <a:pPr algn="ctr"/>
            <a:r>
              <a:rPr lang="en-US" dirty="0"/>
              <a:t>Don had many interesting stories about the early days of MX crystallography  </a:t>
            </a:r>
          </a:p>
        </p:txBody>
      </p:sp>
      <p:sp>
        <p:nvSpPr>
          <p:cNvPr id="4" name="TextBox 3">
            <a:extLst>
              <a:ext uri="{FF2B5EF4-FFF2-40B4-BE49-F238E27FC236}">
                <a16:creationId xmlns:a16="http://schemas.microsoft.com/office/drawing/2014/main" id="{2E277EA9-2111-1451-E569-EB95F94F17F2}"/>
              </a:ext>
            </a:extLst>
          </p:cNvPr>
          <p:cNvSpPr txBox="1"/>
          <p:nvPr/>
        </p:nvSpPr>
        <p:spPr>
          <a:xfrm>
            <a:off x="1788384" y="141601"/>
            <a:ext cx="5673541" cy="584775"/>
          </a:xfrm>
          <a:prstGeom prst="rect">
            <a:avLst/>
          </a:prstGeom>
          <a:noFill/>
        </p:spPr>
        <p:txBody>
          <a:bodyPr wrap="none" rtlCol="0">
            <a:spAutoFit/>
          </a:bodyPr>
          <a:lstStyle/>
          <a:p>
            <a:r>
              <a:rPr lang="en-US" sz="3200" b="1" i="1" dirty="0">
                <a:solidFill>
                  <a:srgbClr val="0432FF"/>
                </a:solidFill>
              </a:rPr>
              <a:t>PDC Workers Assemble Program</a:t>
            </a:r>
          </a:p>
        </p:txBody>
      </p:sp>
    </p:spTree>
    <p:extLst>
      <p:ext uri="{BB962C8B-B14F-4D97-AF65-F5344CB8AC3E}">
        <p14:creationId xmlns:p14="http://schemas.microsoft.com/office/powerpoint/2010/main" val="119566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around a table with food&#10;&#10;Description automatically generated">
            <a:extLst>
              <a:ext uri="{FF2B5EF4-FFF2-40B4-BE49-F238E27FC236}">
                <a16:creationId xmlns:a16="http://schemas.microsoft.com/office/drawing/2014/main" id="{43FB4EAE-54F4-956D-88F4-7A3D2547CCC0}"/>
              </a:ext>
            </a:extLst>
          </p:cNvPr>
          <p:cNvPicPr>
            <a:picLocks noChangeAspect="1"/>
          </p:cNvPicPr>
          <p:nvPr/>
        </p:nvPicPr>
        <p:blipFill rotWithShape="1">
          <a:blip r:embed="rId2"/>
          <a:srcRect t="10500"/>
          <a:stretch/>
        </p:blipFill>
        <p:spPr>
          <a:xfrm>
            <a:off x="376016" y="730084"/>
            <a:ext cx="8391967" cy="5633148"/>
          </a:xfrm>
          <a:prstGeom prst="rect">
            <a:avLst/>
          </a:prstGeom>
        </p:spPr>
      </p:pic>
      <p:sp>
        <p:nvSpPr>
          <p:cNvPr id="5" name="TextBox 4">
            <a:extLst>
              <a:ext uri="{FF2B5EF4-FFF2-40B4-BE49-F238E27FC236}">
                <a16:creationId xmlns:a16="http://schemas.microsoft.com/office/drawing/2014/main" id="{A3AEB243-3544-4664-4874-ED03EE8A6D5F}"/>
              </a:ext>
            </a:extLst>
          </p:cNvPr>
          <p:cNvSpPr txBox="1"/>
          <p:nvPr/>
        </p:nvSpPr>
        <p:spPr>
          <a:xfrm>
            <a:off x="33050" y="151347"/>
            <a:ext cx="9033831" cy="508409"/>
          </a:xfrm>
          <a:prstGeom prst="rect">
            <a:avLst/>
          </a:prstGeom>
          <a:noFill/>
        </p:spPr>
        <p:txBody>
          <a:bodyPr wrap="square" rtlCol="0">
            <a:spAutoFit/>
          </a:bodyPr>
          <a:lstStyle/>
          <a:p>
            <a:pPr algn="ctr">
              <a:lnSpc>
                <a:spcPts val="3200"/>
              </a:lnSpc>
            </a:pPr>
            <a:r>
              <a:rPr lang="en-US" sz="3200" b="1" dirty="0">
                <a:solidFill>
                  <a:srgbClr val="0432FF"/>
                </a:solidFill>
              </a:rPr>
              <a:t>PDC banquets always had good Wine &amp; Cheese </a:t>
            </a:r>
          </a:p>
        </p:txBody>
      </p:sp>
      <p:sp>
        <p:nvSpPr>
          <p:cNvPr id="7" name="TextBox 6">
            <a:extLst>
              <a:ext uri="{FF2B5EF4-FFF2-40B4-BE49-F238E27FC236}">
                <a16:creationId xmlns:a16="http://schemas.microsoft.com/office/drawing/2014/main" id="{147006D1-611D-D7C3-6D3E-3E6764F45403}"/>
              </a:ext>
            </a:extLst>
          </p:cNvPr>
          <p:cNvSpPr txBox="1"/>
          <p:nvPr/>
        </p:nvSpPr>
        <p:spPr>
          <a:xfrm>
            <a:off x="299316" y="6401287"/>
            <a:ext cx="8533716" cy="369332"/>
          </a:xfrm>
          <a:prstGeom prst="rect">
            <a:avLst/>
          </a:prstGeom>
          <a:noFill/>
        </p:spPr>
        <p:txBody>
          <a:bodyPr wrap="square" rtlCol="0">
            <a:spAutoFit/>
          </a:bodyPr>
          <a:lstStyle/>
          <a:p>
            <a:pPr algn="ctr"/>
            <a:r>
              <a:rPr lang="en-US" dirty="0"/>
              <a:t>(L-R)</a:t>
            </a:r>
            <a:r>
              <a:rPr lang="en-US" b="0" i="0" u="none" strike="noStrike" dirty="0">
                <a:solidFill>
                  <a:srgbClr val="4D5156"/>
                </a:solidFill>
                <a:effectLst/>
              </a:rPr>
              <a:t> Wingert</a:t>
            </a:r>
            <a:r>
              <a:rPr lang="en-US" dirty="0"/>
              <a:t>, </a:t>
            </a:r>
            <a:r>
              <a:rPr lang="en-US" dirty="0" err="1"/>
              <a:t>Furey</a:t>
            </a:r>
            <a:r>
              <a:rPr lang="en-US" dirty="0"/>
              <a:t>, Chung, Shiono, Rose, Ruble,  </a:t>
            </a:r>
            <a:r>
              <a:rPr lang="en-US" dirty="0" err="1"/>
              <a:t>Steitz</a:t>
            </a:r>
            <a:r>
              <a:rPr lang="en-US" dirty="0"/>
              <a:t> </a:t>
            </a:r>
          </a:p>
        </p:txBody>
      </p:sp>
    </p:spTree>
    <p:extLst>
      <p:ext uri="{BB962C8B-B14F-4D97-AF65-F5344CB8AC3E}">
        <p14:creationId xmlns:p14="http://schemas.microsoft.com/office/powerpoint/2010/main" val="632282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a photo&#10;&#10;Description automatically generated">
            <a:extLst>
              <a:ext uri="{FF2B5EF4-FFF2-40B4-BE49-F238E27FC236}">
                <a16:creationId xmlns:a16="http://schemas.microsoft.com/office/drawing/2014/main" id="{A3A2BE66-DA30-DD42-B4DE-38239D0E0280}"/>
              </a:ext>
            </a:extLst>
          </p:cNvPr>
          <p:cNvPicPr>
            <a:picLocks noChangeAspect="1"/>
          </p:cNvPicPr>
          <p:nvPr/>
        </p:nvPicPr>
        <p:blipFill rotWithShape="1">
          <a:blip r:embed="rId2"/>
          <a:srcRect t="11270" r="19167" b="20158"/>
          <a:stretch/>
        </p:blipFill>
        <p:spPr>
          <a:xfrm>
            <a:off x="261258" y="857479"/>
            <a:ext cx="8657520" cy="5508171"/>
          </a:xfrm>
          <a:prstGeom prst="rect">
            <a:avLst/>
          </a:prstGeom>
        </p:spPr>
      </p:pic>
      <p:sp>
        <p:nvSpPr>
          <p:cNvPr id="13" name="TextBox 12">
            <a:extLst>
              <a:ext uri="{FF2B5EF4-FFF2-40B4-BE49-F238E27FC236}">
                <a16:creationId xmlns:a16="http://schemas.microsoft.com/office/drawing/2014/main" id="{1AD23984-97B4-9543-8E9A-16D77B19BD55}"/>
              </a:ext>
            </a:extLst>
          </p:cNvPr>
          <p:cNvSpPr txBox="1"/>
          <p:nvPr/>
        </p:nvSpPr>
        <p:spPr>
          <a:xfrm>
            <a:off x="3247522" y="161842"/>
            <a:ext cx="2572756" cy="584775"/>
          </a:xfrm>
          <a:prstGeom prst="rect">
            <a:avLst/>
          </a:prstGeom>
          <a:noFill/>
        </p:spPr>
        <p:txBody>
          <a:bodyPr wrap="none" rtlCol="0">
            <a:spAutoFit/>
          </a:bodyPr>
          <a:lstStyle/>
          <a:p>
            <a:r>
              <a:rPr lang="en-US" sz="3200" b="1" dirty="0">
                <a:solidFill>
                  <a:srgbClr val="0432FF"/>
                </a:solidFill>
              </a:rPr>
              <a:t>PDC Lab Tours</a:t>
            </a:r>
          </a:p>
        </p:txBody>
      </p:sp>
      <p:sp>
        <p:nvSpPr>
          <p:cNvPr id="2" name="TextBox 1">
            <a:extLst>
              <a:ext uri="{FF2B5EF4-FFF2-40B4-BE49-F238E27FC236}">
                <a16:creationId xmlns:a16="http://schemas.microsoft.com/office/drawing/2014/main" id="{E1068AF7-BE25-F222-52F0-68C34D62E1B1}"/>
              </a:ext>
            </a:extLst>
          </p:cNvPr>
          <p:cNvSpPr txBox="1"/>
          <p:nvPr/>
        </p:nvSpPr>
        <p:spPr>
          <a:xfrm>
            <a:off x="2269475" y="6420735"/>
            <a:ext cx="4544129" cy="369332"/>
          </a:xfrm>
          <a:prstGeom prst="rect">
            <a:avLst/>
          </a:prstGeom>
          <a:noFill/>
        </p:spPr>
        <p:txBody>
          <a:bodyPr wrap="none" rtlCol="0">
            <a:spAutoFit/>
          </a:bodyPr>
          <a:lstStyle/>
          <a:p>
            <a:r>
              <a:rPr lang="en-US" dirty="0"/>
              <a:t>Dr. &amp; </a:t>
            </a:r>
            <a:r>
              <a:rPr lang="en-US" dirty="0" err="1"/>
              <a:t>Mrs</a:t>
            </a:r>
            <a:r>
              <a:rPr lang="en-US" dirty="0"/>
              <a:t> </a:t>
            </a:r>
            <a:r>
              <a:rPr lang="en-US" b="1" i="0" u="none" strike="noStrike" dirty="0" err="1">
                <a:effectLst/>
              </a:rPr>
              <a:t>Muttaiya</a:t>
            </a:r>
            <a:r>
              <a:rPr lang="en-US" b="1" i="0" u="none" strike="noStrike" dirty="0">
                <a:effectLst/>
              </a:rPr>
              <a:t> </a:t>
            </a:r>
            <a:r>
              <a:rPr lang="en-US" b="1" i="0" u="none" strike="noStrike" dirty="0" err="1">
                <a:effectLst/>
              </a:rPr>
              <a:t>Sundaralingam</a:t>
            </a:r>
            <a:r>
              <a:rPr lang="en-US" b="1" i="0" u="none" strike="noStrike" dirty="0">
                <a:effectLst/>
              </a:rPr>
              <a:t> and guests</a:t>
            </a:r>
          </a:p>
        </p:txBody>
      </p:sp>
    </p:spTree>
    <p:extLst>
      <p:ext uri="{BB962C8B-B14F-4D97-AF65-F5344CB8AC3E}">
        <p14:creationId xmlns:p14="http://schemas.microsoft.com/office/powerpoint/2010/main" val="12093012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E8BE468-BE64-5C44-AA99-57691B81B2AD}" vid="{564AFA4F-22EA-1442-9341-707EB4B7388A}"/>
    </a:ext>
  </a:extLst>
</a:theme>
</file>

<file path=docProps/app.xml><?xml version="1.0" encoding="utf-8"?>
<Properties xmlns="http://schemas.openxmlformats.org/officeDocument/2006/extended-properties" xmlns:vt="http://schemas.openxmlformats.org/officeDocument/2006/docPropsVTypes">
  <Template>Office Theme</Template>
  <TotalTime>7004</TotalTime>
  <Words>1419</Words>
  <Application>Microsoft Office PowerPoint</Application>
  <PresentationFormat>Overhead</PresentationFormat>
  <Paragraphs>163</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P. Rose</dc:creator>
  <cp:lastModifiedBy>Matthias Zeller</cp:lastModifiedBy>
  <cp:revision>20</cp:revision>
  <cp:lastPrinted>2023-09-29T19:17:19Z</cp:lastPrinted>
  <dcterms:created xsi:type="dcterms:W3CDTF">2023-09-29T19:05:29Z</dcterms:created>
  <dcterms:modified xsi:type="dcterms:W3CDTF">2024-04-07T18:56:55Z</dcterms:modified>
</cp:coreProperties>
</file>